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97" r:id="rId3"/>
    <p:sldId id="298" r:id="rId4"/>
    <p:sldId id="257" r:id="rId5"/>
    <p:sldId id="267" r:id="rId6"/>
    <p:sldId id="268" r:id="rId7"/>
    <p:sldId id="269" r:id="rId8"/>
    <p:sldId id="260" r:id="rId9"/>
    <p:sldId id="270" r:id="rId10"/>
    <p:sldId id="294" r:id="rId11"/>
    <p:sldId id="300" r:id="rId12"/>
    <p:sldId id="274" r:id="rId13"/>
    <p:sldId id="302" r:id="rId14"/>
    <p:sldId id="303" r:id="rId15"/>
    <p:sldId id="30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89" r:id="rId28"/>
    <p:sldId id="290" r:id="rId29"/>
    <p:sldId id="291" r:id="rId30"/>
    <p:sldId id="296" r:id="rId31"/>
    <p:sldId id="295" r:id="rId32"/>
    <p:sldId id="292" r:id="rId33"/>
    <p:sldId id="293" r:id="rId34"/>
    <p:sldId id="262" r:id="rId3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19" autoAdjust="0"/>
  </p:normalViewPr>
  <p:slideViewPr>
    <p:cSldViewPr snapToGrid="0">
      <p:cViewPr>
        <p:scale>
          <a:sx n="75" d="100"/>
          <a:sy n="75" d="100"/>
        </p:scale>
        <p:origin x="-516" y="4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E5121-6D5D-425E-84C4-5417BAD1854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034F31-AD85-4D06-86CA-07719C2DC28A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Classifying birds on the basis of their species from images.</a:t>
          </a:r>
          <a:endParaRPr lang="en-IN" dirty="0">
            <a:solidFill>
              <a:schemeClr val="bg1"/>
            </a:solidFill>
          </a:endParaRPr>
        </a:p>
      </dgm:t>
    </dgm:pt>
    <dgm:pt modelId="{03F36A72-D3CF-4523-A97B-6208C140D05A}" type="parTrans" cxnId="{F28206DB-CCDA-412C-B4EB-7AFADC515420}">
      <dgm:prSet/>
      <dgm:spPr/>
      <dgm:t>
        <a:bodyPr/>
        <a:lstStyle/>
        <a:p>
          <a:endParaRPr lang="en-IN"/>
        </a:p>
      </dgm:t>
    </dgm:pt>
    <dgm:pt modelId="{4C4CFE88-E61D-4D59-9399-37FC68036C71}" type="sibTrans" cxnId="{F28206DB-CCDA-412C-B4EB-7AFADC515420}">
      <dgm:prSet/>
      <dgm:spPr/>
      <dgm:t>
        <a:bodyPr/>
        <a:lstStyle/>
        <a:p>
          <a:endParaRPr lang="en-IN"/>
        </a:p>
      </dgm:t>
    </dgm:pt>
    <dgm:pt modelId="{7DB6F0BF-8100-47C2-9644-31CD61C79022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Development of Convolutional Neural Network(CNN) model.</a:t>
          </a:r>
          <a:endParaRPr lang="en-IN" dirty="0">
            <a:solidFill>
              <a:schemeClr val="bg1"/>
            </a:solidFill>
          </a:endParaRPr>
        </a:p>
      </dgm:t>
    </dgm:pt>
    <dgm:pt modelId="{A2BEE2F9-91CE-4DFF-82EB-322B1A86505D}" type="parTrans" cxnId="{BFAA5C10-5BB0-41A5-9511-80BABD462161}">
      <dgm:prSet/>
      <dgm:spPr/>
      <dgm:t>
        <a:bodyPr/>
        <a:lstStyle/>
        <a:p>
          <a:endParaRPr lang="en-IN"/>
        </a:p>
      </dgm:t>
    </dgm:pt>
    <dgm:pt modelId="{48B5E315-F3C4-4B21-8B93-CCFDE501D35A}" type="sibTrans" cxnId="{BFAA5C10-5BB0-41A5-9511-80BABD462161}">
      <dgm:prSet/>
      <dgm:spPr/>
      <dgm:t>
        <a:bodyPr/>
        <a:lstStyle/>
        <a:p>
          <a:endParaRPr lang="en-IN"/>
        </a:p>
      </dgm:t>
    </dgm:pt>
    <dgm:pt modelId="{7630690A-8F46-4E99-8F2C-6F1851FC7AAD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Analysis of classification algorithms.</a:t>
          </a:r>
          <a:endParaRPr lang="en-IN" dirty="0">
            <a:solidFill>
              <a:schemeClr val="bg1"/>
            </a:solidFill>
          </a:endParaRPr>
        </a:p>
      </dgm:t>
    </dgm:pt>
    <dgm:pt modelId="{5FF787D7-81EE-45F6-8851-98F23D8279C7}" type="parTrans" cxnId="{F87D8690-8783-4EBF-8A75-1D0D64792BE8}">
      <dgm:prSet/>
      <dgm:spPr/>
      <dgm:t>
        <a:bodyPr/>
        <a:lstStyle/>
        <a:p>
          <a:endParaRPr lang="en-IN"/>
        </a:p>
      </dgm:t>
    </dgm:pt>
    <dgm:pt modelId="{9D9740B3-8EAD-424D-988A-7A4CC8B43865}" type="sibTrans" cxnId="{F87D8690-8783-4EBF-8A75-1D0D64792BE8}">
      <dgm:prSet/>
      <dgm:spPr/>
      <dgm:t>
        <a:bodyPr/>
        <a:lstStyle/>
        <a:p>
          <a:endParaRPr lang="en-IN"/>
        </a:p>
      </dgm:t>
    </dgm:pt>
    <dgm:pt modelId="{55F4007E-2DC2-4D47-BFBC-51008B0AA482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Development of application which will help ornithologists to recognize birds with less effort.</a:t>
          </a:r>
          <a:endParaRPr lang="en-IN" dirty="0">
            <a:solidFill>
              <a:schemeClr val="bg1"/>
            </a:solidFill>
          </a:endParaRPr>
        </a:p>
      </dgm:t>
    </dgm:pt>
    <dgm:pt modelId="{D4E9E169-361D-4822-904C-4D4B78F65DB6}" type="parTrans" cxnId="{0C8D3B4C-5B51-4383-8343-C120B31360D0}">
      <dgm:prSet/>
      <dgm:spPr/>
      <dgm:t>
        <a:bodyPr/>
        <a:lstStyle/>
        <a:p>
          <a:endParaRPr lang="en-IN"/>
        </a:p>
      </dgm:t>
    </dgm:pt>
    <dgm:pt modelId="{8D5E5B0F-1D25-4360-886F-B1CD99589556}" type="sibTrans" cxnId="{0C8D3B4C-5B51-4383-8343-C120B31360D0}">
      <dgm:prSet/>
      <dgm:spPr/>
      <dgm:t>
        <a:bodyPr/>
        <a:lstStyle/>
        <a:p>
          <a:endParaRPr lang="en-IN"/>
        </a:p>
      </dgm:t>
    </dgm:pt>
    <dgm:pt modelId="{1E2E3488-1B71-47EC-A86B-2E52145F73DD}" type="pres">
      <dgm:prSet presAssocID="{E78E5121-6D5D-425E-84C4-5417BAD1854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D9A2E-2158-4F09-B78C-3BE093F39358}" type="pres">
      <dgm:prSet presAssocID="{96034F31-AD85-4D06-86CA-07719C2DC28A}" presName="linNode" presStyleCnt="0"/>
      <dgm:spPr/>
    </dgm:pt>
    <dgm:pt modelId="{20C490A1-CF46-498A-B86B-1E57EFC4FC60}" type="pres">
      <dgm:prSet presAssocID="{96034F31-AD85-4D06-86CA-07719C2DC28A}" presName="parentText" presStyleLbl="node1" presStyleIdx="0" presStyleCnt="4" custScaleX="1476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920E6-924B-4374-9F22-43C1F3C4B834}" type="pres">
      <dgm:prSet presAssocID="{4C4CFE88-E61D-4D59-9399-37FC68036C71}" presName="sp" presStyleCnt="0"/>
      <dgm:spPr/>
    </dgm:pt>
    <dgm:pt modelId="{22811B9E-85E6-456D-96C9-8565D1C35F8E}" type="pres">
      <dgm:prSet presAssocID="{7DB6F0BF-8100-47C2-9644-31CD61C79022}" presName="linNode" presStyleCnt="0"/>
      <dgm:spPr/>
    </dgm:pt>
    <dgm:pt modelId="{CE7FAC02-3D17-46D8-B128-ABDCCC99C98C}" type="pres">
      <dgm:prSet presAssocID="{7DB6F0BF-8100-47C2-9644-31CD61C79022}" presName="parentText" presStyleLbl="node1" presStyleIdx="1" presStyleCnt="4" custScaleX="148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D5BE9-7075-45A3-96E1-78F6CC806BAF}" type="pres">
      <dgm:prSet presAssocID="{48B5E315-F3C4-4B21-8B93-CCFDE501D35A}" presName="sp" presStyleCnt="0"/>
      <dgm:spPr/>
    </dgm:pt>
    <dgm:pt modelId="{3A3765FB-CFA5-454F-B183-0FE39593B01E}" type="pres">
      <dgm:prSet presAssocID="{7630690A-8F46-4E99-8F2C-6F1851FC7AAD}" presName="linNode" presStyleCnt="0"/>
      <dgm:spPr/>
    </dgm:pt>
    <dgm:pt modelId="{6A408F11-826F-4EC8-9886-9BD5BA0B1E9D}" type="pres">
      <dgm:prSet presAssocID="{7630690A-8F46-4E99-8F2C-6F1851FC7AAD}" presName="parentText" presStyleLbl="node1" presStyleIdx="2" presStyleCnt="4" custScaleX="14905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5106A-10C8-4C47-917D-71F6E72C7570}" type="pres">
      <dgm:prSet presAssocID="{9D9740B3-8EAD-424D-988A-7A4CC8B43865}" presName="sp" presStyleCnt="0"/>
      <dgm:spPr/>
    </dgm:pt>
    <dgm:pt modelId="{8C65CBDF-0CF6-41D1-85E7-2CDB1A46FFA4}" type="pres">
      <dgm:prSet presAssocID="{55F4007E-2DC2-4D47-BFBC-51008B0AA482}" presName="linNode" presStyleCnt="0"/>
      <dgm:spPr/>
    </dgm:pt>
    <dgm:pt modelId="{F8F26D09-0A09-4737-B313-3BD2E17EB7B2}" type="pres">
      <dgm:prSet presAssocID="{55F4007E-2DC2-4D47-BFBC-51008B0AA482}" presName="parentText" presStyleLbl="node1" presStyleIdx="3" presStyleCnt="4" custScaleX="1496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F58668-3908-45B9-8739-BF49FDA79A57}" type="presOf" srcId="{7DB6F0BF-8100-47C2-9644-31CD61C79022}" destId="{CE7FAC02-3D17-46D8-B128-ABDCCC99C98C}" srcOrd="0" destOrd="0" presId="urn:microsoft.com/office/officeart/2005/8/layout/vList5"/>
    <dgm:cxn modelId="{BFAA5C10-5BB0-41A5-9511-80BABD462161}" srcId="{E78E5121-6D5D-425E-84C4-5417BAD18542}" destId="{7DB6F0BF-8100-47C2-9644-31CD61C79022}" srcOrd="1" destOrd="0" parTransId="{A2BEE2F9-91CE-4DFF-82EB-322B1A86505D}" sibTransId="{48B5E315-F3C4-4B21-8B93-CCFDE501D35A}"/>
    <dgm:cxn modelId="{92596EE9-A09E-48FF-8F7F-1EDCB5F4B84F}" type="presOf" srcId="{96034F31-AD85-4D06-86CA-07719C2DC28A}" destId="{20C490A1-CF46-498A-B86B-1E57EFC4FC60}" srcOrd="0" destOrd="0" presId="urn:microsoft.com/office/officeart/2005/8/layout/vList5"/>
    <dgm:cxn modelId="{496BC330-90B3-43F5-ABBC-BFA1ADDAF36E}" type="presOf" srcId="{7630690A-8F46-4E99-8F2C-6F1851FC7AAD}" destId="{6A408F11-826F-4EC8-9886-9BD5BA0B1E9D}" srcOrd="0" destOrd="0" presId="urn:microsoft.com/office/officeart/2005/8/layout/vList5"/>
    <dgm:cxn modelId="{CF8A88BF-3885-4F06-9C6D-D02103E5B692}" type="presOf" srcId="{55F4007E-2DC2-4D47-BFBC-51008B0AA482}" destId="{F8F26D09-0A09-4737-B313-3BD2E17EB7B2}" srcOrd="0" destOrd="0" presId="urn:microsoft.com/office/officeart/2005/8/layout/vList5"/>
    <dgm:cxn modelId="{F87D8690-8783-4EBF-8A75-1D0D64792BE8}" srcId="{E78E5121-6D5D-425E-84C4-5417BAD18542}" destId="{7630690A-8F46-4E99-8F2C-6F1851FC7AAD}" srcOrd="2" destOrd="0" parTransId="{5FF787D7-81EE-45F6-8851-98F23D8279C7}" sibTransId="{9D9740B3-8EAD-424D-988A-7A4CC8B43865}"/>
    <dgm:cxn modelId="{2A2D0AD3-536E-4719-B905-B57E2DEC9F90}" type="presOf" srcId="{E78E5121-6D5D-425E-84C4-5417BAD18542}" destId="{1E2E3488-1B71-47EC-A86B-2E52145F73DD}" srcOrd="0" destOrd="0" presId="urn:microsoft.com/office/officeart/2005/8/layout/vList5"/>
    <dgm:cxn modelId="{F28206DB-CCDA-412C-B4EB-7AFADC515420}" srcId="{E78E5121-6D5D-425E-84C4-5417BAD18542}" destId="{96034F31-AD85-4D06-86CA-07719C2DC28A}" srcOrd="0" destOrd="0" parTransId="{03F36A72-D3CF-4523-A97B-6208C140D05A}" sibTransId="{4C4CFE88-E61D-4D59-9399-37FC68036C71}"/>
    <dgm:cxn modelId="{0C8D3B4C-5B51-4383-8343-C120B31360D0}" srcId="{E78E5121-6D5D-425E-84C4-5417BAD18542}" destId="{55F4007E-2DC2-4D47-BFBC-51008B0AA482}" srcOrd="3" destOrd="0" parTransId="{D4E9E169-361D-4822-904C-4D4B78F65DB6}" sibTransId="{8D5E5B0F-1D25-4360-886F-B1CD99589556}"/>
    <dgm:cxn modelId="{A4D79C45-B044-40E9-92CB-CD2214B6BC7A}" type="presParOf" srcId="{1E2E3488-1B71-47EC-A86B-2E52145F73DD}" destId="{8D1D9A2E-2158-4F09-B78C-3BE093F39358}" srcOrd="0" destOrd="0" presId="urn:microsoft.com/office/officeart/2005/8/layout/vList5"/>
    <dgm:cxn modelId="{AFB3CBD8-D440-449A-8EBE-F3F09A33774F}" type="presParOf" srcId="{8D1D9A2E-2158-4F09-B78C-3BE093F39358}" destId="{20C490A1-CF46-498A-B86B-1E57EFC4FC60}" srcOrd="0" destOrd="0" presId="urn:microsoft.com/office/officeart/2005/8/layout/vList5"/>
    <dgm:cxn modelId="{840F19AF-FFF4-42AF-A6B4-4F841611F1A1}" type="presParOf" srcId="{1E2E3488-1B71-47EC-A86B-2E52145F73DD}" destId="{52B920E6-924B-4374-9F22-43C1F3C4B834}" srcOrd="1" destOrd="0" presId="urn:microsoft.com/office/officeart/2005/8/layout/vList5"/>
    <dgm:cxn modelId="{36FA02A7-4776-4772-B8D5-CAE38A21B461}" type="presParOf" srcId="{1E2E3488-1B71-47EC-A86B-2E52145F73DD}" destId="{22811B9E-85E6-456D-96C9-8565D1C35F8E}" srcOrd="2" destOrd="0" presId="urn:microsoft.com/office/officeart/2005/8/layout/vList5"/>
    <dgm:cxn modelId="{6C4995C8-758C-4A00-BE62-7B3CEFCFA9EB}" type="presParOf" srcId="{22811B9E-85E6-456D-96C9-8565D1C35F8E}" destId="{CE7FAC02-3D17-46D8-B128-ABDCCC99C98C}" srcOrd="0" destOrd="0" presId="urn:microsoft.com/office/officeart/2005/8/layout/vList5"/>
    <dgm:cxn modelId="{19D0FC27-38B0-4BF8-AD1F-1F7C8249E194}" type="presParOf" srcId="{1E2E3488-1B71-47EC-A86B-2E52145F73DD}" destId="{CF1D5BE9-7075-45A3-96E1-78F6CC806BAF}" srcOrd="3" destOrd="0" presId="urn:microsoft.com/office/officeart/2005/8/layout/vList5"/>
    <dgm:cxn modelId="{3E69F803-2272-47B4-835F-73628BC22B53}" type="presParOf" srcId="{1E2E3488-1B71-47EC-A86B-2E52145F73DD}" destId="{3A3765FB-CFA5-454F-B183-0FE39593B01E}" srcOrd="4" destOrd="0" presId="urn:microsoft.com/office/officeart/2005/8/layout/vList5"/>
    <dgm:cxn modelId="{6434C7E8-8B86-460E-B7F1-3779B973CC55}" type="presParOf" srcId="{3A3765FB-CFA5-454F-B183-0FE39593B01E}" destId="{6A408F11-826F-4EC8-9886-9BD5BA0B1E9D}" srcOrd="0" destOrd="0" presId="urn:microsoft.com/office/officeart/2005/8/layout/vList5"/>
    <dgm:cxn modelId="{91491A11-F970-4381-9BDA-6F693E34E777}" type="presParOf" srcId="{1E2E3488-1B71-47EC-A86B-2E52145F73DD}" destId="{FBF5106A-10C8-4C47-917D-71F6E72C7570}" srcOrd="5" destOrd="0" presId="urn:microsoft.com/office/officeart/2005/8/layout/vList5"/>
    <dgm:cxn modelId="{C0070366-1D0A-4140-972E-65697BFFB58B}" type="presParOf" srcId="{1E2E3488-1B71-47EC-A86B-2E52145F73DD}" destId="{8C65CBDF-0CF6-41D1-85E7-2CDB1A46FFA4}" srcOrd="6" destOrd="0" presId="urn:microsoft.com/office/officeart/2005/8/layout/vList5"/>
    <dgm:cxn modelId="{E6D78809-346D-4BED-9108-9355A849B67D}" type="presParOf" srcId="{8C65CBDF-0CF6-41D1-85E7-2CDB1A46FFA4}" destId="{F8F26D09-0A09-4737-B313-3BD2E17EB7B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31F70D-D80F-4AA6-A1A3-6F7000D7008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DEE53F1-8156-4636-B5E1-C6F5CE079C36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Data Collection  and Pre-processing</a:t>
          </a:r>
          <a:endParaRPr lang="en-IN" dirty="0">
            <a:solidFill>
              <a:schemeClr val="bg1"/>
            </a:solidFill>
          </a:endParaRPr>
        </a:p>
      </dgm:t>
    </dgm:pt>
    <dgm:pt modelId="{65847D2D-0408-49E7-900D-39474E9C857D}" type="parTrans" cxnId="{0217CF38-877B-4F2F-8CC0-EC4DB08AEB93}">
      <dgm:prSet/>
      <dgm:spPr/>
      <dgm:t>
        <a:bodyPr/>
        <a:lstStyle/>
        <a:p>
          <a:endParaRPr lang="en-IN"/>
        </a:p>
      </dgm:t>
    </dgm:pt>
    <dgm:pt modelId="{70701465-3FA8-44FD-B6B3-A22BCA32CE99}" type="sibTrans" cxnId="{0217CF38-877B-4F2F-8CC0-EC4DB08AEB93}">
      <dgm:prSet/>
      <dgm:spPr/>
      <dgm:t>
        <a:bodyPr/>
        <a:lstStyle/>
        <a:p>
          <a:endParaRPr lang="en-IN"/>
        </a:p>
      </dgm:t>
    </dgm:pt>
    <dgm:pt modelId="{7D6BED8C-85D3-4679-80D3-FF1361263FF6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Feature Extraction and Training</a:t>
          </a:r>
          <a:endParaRPr lang="en-IN" dirty="0">
            <a:solidFill>
              <a:schemeClr val="bg1"/>
            </a:solidFill>
          </a:endParaRPr>
        </a:p>
      </dgm:t>
    </dgm:pt>
    <dgm:pt modelId="{72C4B9D1-2826-4753-A3E4-50BDBCF23FB6}" type="parTrans" cxnId="{2642C4C4-4D5C-4256-B379-A79EC70B0F7C}">
      <dgm:prSet/>
      <dgm:spPr/>
      <dgm:t>
        <a:bodyPr/>
        <a:lstStyle/>
        <a:p>
          <a:endParaRPr lang="en-IN"/>
        </a:p>
      </dgm:t>
    </dgm:pt>
    <dgm:pt modelId="{DDBB5BC6-F670-4B8A-BADD-F5C40513D9FD}" type="sibTrans" cxnId="{2642C4C4-4D5C-4256-B379-A79EC70B0F7C}">
      <dgm:prSet/>
      <dgm:spPr/>
      <dgm:t>
        <a:bodyPr/>
        <a:lstStyle/>
        <a:p>
          <a:endParaRPr lang="en-IN"/>
        </a:p>
      </dgm:t>
    </dgm:pt>
    <dgm:pt modelId="{2A2EE873-AC08-4EE2-9E9A-F15BEBF1ECE4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Prediction</a:t>
          </a:r>
          <a:endParaRPr lang="en-IN" dirty="0">
            <a:solidFill>
              <a:schemeClr val="bg1"/>
            </a:solidFill>
          </a:endParaRPr>
        </a:p>
      </dgm:t>
    </dgm:pt>
    <dgm:pt modelId="{17938029-C301-44D6-AAB5-0B8A46D98E85}" type="parTrans" cxnId="{633DCAF4-048D-4660-B7E9-BAE6E8BF864A}">
      <dgm:prSet/>
      <dgm:spPr/>
      <dgm:t>
        <a:bodyPr/>
        <a:lstStyle/>
        <a:p>
          <a:endParaRPr lang="en-IN"/>
        </a:p>
      </dgm:t>
    </dgm:pt>
    <dgm:pt modelId="{63F043B9-3161-48A5-82D8-2E62ACB533D8}" type="sibTrans" cxnId="{633DCAF4-048D-4660-B7E9-BAE6E8BF864A}">
      <dgm:prSet/>
      <dgm:spPr/>
      <dgm:t>
        <a:bodyPr/>
        <a:lstStyle/>
        <a:p>
          <a:endParaRPr lang="en-IN"/>
        </a:p>
      </dgm:t>
    </dgm:pt>
    <dgm:pt modelId="{73A42A43-8198-48AF-98A4-B13EBF34D712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Analysis.</a:t>
          </a:r>
          <a:endParaRPr lang="en-IN" dirty="0">
            <a:solidFill>
              <a:schemeClr val="bg1"/>
            </a:solidFill>
          </a:endParaRPr>
        </a:p>
      </dgm:t>
    </dgm:pt>
    <dgm:pt modelId="{9495BF95-17FF-4865-BA9C-A0620C6CF918}" type="parTrans" cxnId="{FE206BA8-19B8-49B5-9E62-5CA0144D69D9}">
      <dgm:prSet/>
      <dgm:spPr/>
      <dgm:t>
        <a:bodyPr/>
        <a:lstStyle/>
        <a:p>
          <a:endParaRPr lang="en-IN"/>
        </a:p>
      </dgm:t>
    </dgm:pt>
    <dgm:pt modelId="{5A114740-4E75-4651-A9CF-4584009C930C}" type="sibTrans" cxnId="{FE206BA8-19B8-49B5-9E62-5CA0144D69D9}">
      <dgm:prSet/>
      <dgm:spPr/>
      <dgm:t>
        <a:bodyPr/>
        <a:lstStyle/>
        <a:p>
          <a:endParaRPr lang="en-IN"/>
        </a:p>
      </dgm:t>
    </dgm:pt>
    <dgm:pt modelId="{D74EBAFC-0F08-4F5D-94E0-698D79B9084A}" type="pres">
      <dgm:prSet presAssocID="{9F31F70D-D80F-4AA6-A1A3-6F7000D7008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C81D2C-254C-4978-AF5D-7B61BB9DE0F1}" type="pres">
      <dgm:prSet presAssocID="{4DEE53F1-8156-4636-B5E1-C6F5CE079C36}" presName="composite" presStyleCnt="0"/>
      <dgm:spPr/>
    </dgm:pt>
    <dgm:pt modelId="{8A95EA5E-CD56-485A-8A08-6E199223ED60}" type="pres">
      <dgm:prSet presAssocID="{4DEE53F1-8156-4636-B5E1-C6F5CE079C36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CE3009E-A000-4376-8C71-45A3820C2B70}" type="pres">
      <dgm:prSet presAssocID="{4DEE53F1-8156-4636-B5E1-C6F5CE079C36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D6A2-AA85-456E-B874-63E3836FF908}" type="pres">
      <dgm:prSet presAssocID="{70701465-3FA8-44FD-B6B3-A22BCA32CE99}" presName="spacing" presStyleCnt="0"/>
      <dgm:spPr/>
    </dgm:pt>
    <dgm:pt modelId="{D55A1813-D216-4845-8940-4FC8E06F356A}" type="pres">
      <dgm:prSet presAssocID="{7D6BED8C-85D3-4679-80D3-FF1361263FF6}" presName="composite" presStyleCnt="0"/>
      <dgm:spPr/>
    </dgm:pt>
    <dgm:pt modelId="{810147BB-CD91-4BC7-AA1D-B93B36FB65DE}" type="pres">
      <dgm:prSet presAssocID="{7D6BED8C-85D3-4679-80D3-FF1361263FF6}" presName="imgShp" presStyleLbl="fgImgPlace1" presStyleIdx="1" presStyleCnt="4"/>
      <dgm:spPr/>
    </dgm:pt>
    <dgm:pt modelId="{DAD82CCC-0D24-4480-AE47-698E4492A6E6}" type="pres">
      <dgm:prSet presAssocID="{7D6BED8C-85D3-4679-80D3-FF1361263FF6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C0669-2BD9-4EE7-B30D-8882C3502960}" type="pres">
      <dgm:prSet presAssocID="{DDBB5BC6-F670-4B8A-BADD-F5C40513D9FD}" presName="spacing" presStyleCnt="0"/>
      <dgm:spPr/>
    </dgm:pt>
    <dgm:pt modelId="{C07869CD-B525-4096-ABAA-19A7A6F4B3AE}" type="pres">
      <dgm:prSet presAssocID="{2A2EE873-AC08-4EE2-9E9A-F15BEBF1ECE4}" presName="composite" presStyleCnt="0"/>
      <dgm:spPr/>
    </dgm:pt>
    <dgm:pt modelId="{A24016AA-0B83-4681-B1DB-934692C44692}" type="pres">
      <dgm:prSet presAssocID="{2A2EE873-AC08-4EE2-9E9A-F15BEBF1ECE4}" presName="imgShp" presStyleLbl="fgImgPlace1" presStyleIdx="2" presStyleCnt="4"/>
      <dgm:spPr/>
    </dgm:pt>
    <dgm:pt modelId="{96AB8E42-6F3A-4A8A-9834-50E12B47E755}" type="pres">
      <dgm:prSet presAssocID="{2A2EE873-AC08-4EE2-9E9A-F15BEBF1EC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C33C9-4271-40D0-9D92-D03CE290B82A}" type="pres">
      <dgm:prSet presAssocID="{63F043B9-3161-48A5-82D8-2E62ACB533D8}" presName="spacing" presStyleCnt="0"/>
      <dgm:spPr/>
    </dgm:pt>
    <dgm:pt modelId="{80CA11EB-DEB9-4274-A367-2E32BECBE793}" type="pres">
      <dgm:prSet presAssocID="{73A42A43-8198-48AF-98A4-B13EBF34D712}" presName="composite" presStyleCnt="0"/>
      <dgm:spPr/>
    </dgm:pt>
    <dgm:pt modelId="{6F9A8F40-90AC-45B9-97E8-A125E2D4DEFE}" type="pres">
      <dgm:prSet presAssocID="{73A42A43-8198-48AF-98A4-B13EBF34D712}" presName="imgShp" presStyleLbl="fgImgPlace1" presStyleIdx="3" presStyleCnt="4"/>
      <dgm:spPr/>
    </dgm:pt>
    <dgm:pt modelId="{810A0B84-E159-4938-A2B2-2BE469F948CB}" type="pres">
      <dgm:prSet presAssocID="{73A42A43-8198-48AF-98A4-B13EBF34D71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2C3C37-CEF7-4749-AD69-04594FDAD27E}" type="presOf" srcId="{2A2EE873-AC08-4EE2-9E9A-F15BEBF1ECE4}" destId="{96AB8E42-6F3A-4A8A-9834-50E12B47E755}" srcOrd="0" destOrd="0" presId="urn:microsoft.com/office/officeart/2005/8/layout/vList3"/>
    <dgm:cxn modelId="{28134352-7464-49BA-AA7C-55DB9BE5471D}" type="presOf" srcId="{4DEE53F1-8156-4636-B5E1-C6F5CE079C36}" destId="{1CE3009E-A000-4376-8C71-45A3820C2B70}" srcOrd="0" destOrd="0" presId="urn:microsoft.com/office/officeart/2005/8/layout/vList3"/>
    <dgm:cxn modelId="{9FB4C939-A1B8-4E53-AD6A-2FC74CEF84EB}" type="presOf" srcId="{7D6BED8C-85D3-4679-80D3-FF1361263FF6}" destId="{DAD82CCC-0D24-4480-AE47-698E4492A6E6}" srcOrd="0" destOrd="0" presId="urn:microsoft.com/office/officeart/2005/8/layout/vList3"/>
    <dgm:cxn modelId="{0217CF38-877B-4F2F-8CC0-EC4DB08AEB93}" srcId="{9F31F70D-D80F-4AA6-A1A3-6F7000D70087}" destId="{4DEE53F1-8156-4636-B5E1-C6F5CE079C36}" srcOrd="0" destOrd="0" parTransId="{65847D2D-0408-49E7-900D-39474E9C857D}" sibTransId="{70701465-3FA8-44FD-B6B3-A22BCA32CE99}"/>
    <dgm:cxn modelId="{85F0CE96-B675-4E6A-895A-2C38BF88985A}" type="presOf" srcId="{73A42A43-8198-48AF-98A4-B13EBF34D712}" destId="{810A0B84-E159-4938-A2B2-2BE469F948CB}" srcOrd="0" destOrd="0" presId="urn:microsoft.com/office/officeart/2005/8/layout/vList3"/>
    <dgm:cxn modelId="{2642C4C4-4D5C-4256-B379-A79EC70B0F7C}" srcId="{9F31F70D-D80F-4AA6-A1A3-6F7000D70087}" destId="{7D6BED8C-85D3-4679-80D3-FF1361263FF6}" srcOrd="1" destOrd="0" parTransId="{72C4B9D1-2826-4753-A3E4-50BDBCF23FB6}" sibTransId="{DDBB5BC6-F670-4B8A-BADD-F5C40513D9FD}"/>
    <dgm:cxn modelId="{633DCAF4-048D-4660-B7E9-BAE6E8BF864A}" srcId="{9F31F70D-D80F-4AA6-A1A3-6F7000D70087}" destId="{2A2EE873-AC08-4EE2-9E9A-F15BEBF1ECE4}" srcOrd="2" destOrd="0" parTransId="{17938029-C301-44D6-AAB5-0B8A46D98E85}" sibTransId="{63F043B9-3161-48A5-82D8-2E62ACB533D8}"/>
    <dgm:cxn modelId="{FE206BA8-19B8-49B5-9E62-5CA0144D69D9}" srcId="{9F31F70D-D80F-4AA6-A1A3-6F7000D70087}" destId="{73A42A43-8198-48AF-98A4-B13EBF34D712}" srcOrd="3" destOrd="0" parTransId="{9495BF95-17FF-4865-BA9C-A0620C6CF918}" sibTransId="{5A114740-4E75-4651-A9CF-4584009C930C}"/>
    <dgm:cxn modelId="{7191823F-175F-4D4B-A45D-1B20CE39D607}" type="presOf" srcId="{9F31F70D-D80F-4AA6-A1A3-6F7000D70087}" destId="{D74EBAFC-0F08-4F5D-94E0-698D79B9084A}" srcOrd="0" destOrd="0" presId="urn:microsoft.com/office/officeart/2005/8/layout/vList3"/>
    <dgm:cxn modelId="{A4283E7A-9A2A-4185-80A0-7764310D85D3}" type="presParOf" srcId="{D74EBAFC-0F08-4F5D-94E0-698D79B9084A}" destId="{21C81D2C-254C-4978-AF5D-7B61BB9DE0F1}" srcOrd="0" destOrd="0" presId="urn:microsoft.com/office/officeart/2005/8/layout/vList3"/>
    <dgm:cxn modelId="{D7D50CBE-6685-41E6-BAEF-34744B710C39}" type="presParOf" srcId="{21C81D2C-254C-4978-AF5D-7B61BB9DE0F1}" destId="{8A95EA5E-CD56-485A-8A08-6E199223ED60}" srcOrd="0" destOrd="0" presId="urn:microsoft.com/office/officeart/2005/8/layout/vList3"/>
    <dgm:cxn modelId="{8A41817D-38D9-4AA4-AB52-46E661449222}" type="presParOf" srcId="{21C81D2C-254C-4978-AF5D-7B61BB9DE0F1}" destId="{1CE3009E-A000-4376-8C71-45A3820C2B70}" srcOrd="1" destOrd="0" presId="urn:microsoft.com/office/officeart/2005/8/layout/vList3"/>
    <dgm:cxn modelId="{DAB3E3D0-1749-40AA-93E9-5F50728F4748}" type="presParOf" srcId="{D74EBAFC-0F08-4F5D-94E0-698D79B9084A}" destId="{8C17D6A2-AA85-456E-B874-63E3836FF908}" srcOrd="1" destOrd="0" presId="urn:microsoft.com/office/officeart/2005/8/layout/vList3"/>
    <dgm:cxn modelId="{CBB5C6E8-FBAF-4C5F-B0B7-CEAC20C562D9}" type="presParOf" srcId="{D74EBAFC-0F08-4F5D-94E0-698D79B9084A}" destId="{D55A1813-D216-4845-8940-4FC8E06F356A}" srcOrd="2" destOrd="0" presId="urn:microsoft.com/office/officeart/2005/8/layout/vList3"/>
    <dgm:cxn modelId="{2635D21D-5D75-4D83-B0FA-CEB1DB9AFF74}" type="presParOf" srcId="{D55A1813-D216-4845-8940-4FC8E06F356A}" destId="{810147BB-CD91-4BC7-AA1D-B93B36FB65DE}" srcOrd="0" destOrd="0" presId="urn:microsoft.com/office/officeart/2005/8/layout/vList3"/>
    <dgm:cxn modelId="{B8D1A227-8F6D-4739-BF0D-D4E14A1FB952}" type="presParOf" srcId="{D55A1813-D216-4845-8940-4FC8E06F356A}" destId="{DAD82CCC-0D24-4480-AE47-698E4492A6E6}" srcOrd="1" destOrd="0" presId="urn:microsoft.com/office/officeart/2005/8/layout/vList3"/>
    <dgm:cxn modelId="{3215AC2A-98EC-4B3A-8763-1A6A0FC3EEBA}" type="presParOf" srcId="{D74EBAFC-0F08-4F5D-94E0-698D79B9084A}" destId="{86BC0669-2BD9-4EE7-B30D-8882C3502960}" srcOrd="3" destOrd="0" presId="urn:microsoft.com/office/officeart/2005/8/layout/vList3"/>
    <dgm:cxn modelId="{51C767CB-28FE-4394-BF94-1AD57BE199DE}" type="presParOf" srcId="{D74EBAFC-0F08-4F5D-94E0-698D79B9084A}" destId="{C07869CD-B525-4096-ABAA-19A7A6F4B3AE}" srcOrd="4" destOrd="0" presId="urn:microsoft.com/office/officeart/2005/8/layout/vList3"/>
    <dgm:cxn modelId="{8106373C-F322-443C-8B0B-7A99B7B7CF91}" type="presParOf" srcId="{C07869CD-B525-4096-ABAA-19A7A6F4B3AE}" destId="{A24016AA-0B83-4681-B1DB-934692C44692}" srcOrd="0" destOrd="0" presId="urn:microsoft.com/office/officeart/2005/8/layout/vList3"/>
    <dgm:cxn modelId="{A5E0B4D9-3CF2-4126-BB3C-4FC9874F318D}" type="presParOf" srcId="{C07869CD-B525-4096-ABAA-19A7A6F4B3AE}" destId="{96AB8E42-6F3A-4A8A-9834-50E12B47E755}" srcOrd="1" destOrd="0" presId="urn:microsoft.com/office/officeart/2005/8/layout/vList3"/>
    <dgm:cxn modelId="{9C2668A5-710F-49B8-998E-94CDB6F247F9}" type="presParOf" srcId="{D74EBAFC-0F08-4F5D-94E0-698D79B9084A}" destId="{79EC33C9-4271-40D0-9D92-D03CE290B82A}" srcOrd="5" destOrd="0" presId="urn:microsoft.com/office/officeart/2005/8/layout/vList3"/>
    <dgm:cxn modelId="{6232D1BB-57E4-4743-9A12-72B555C1F54E}" type="presParOf" srcId="{D74EBAFC-0F08-4F5D-94E0-698D79B9084A}" destId="{80CA11EB-DEB9-4274-A367-2E32BECBE793}" srcOrd="6" destOrd="0" presId="urn:microsoft.com/office/officeart/2005/8/layout/vList3"/>
    <dgm:cxn modelId="{5FBB402B-408E-4020-BF5C-3388917245B5}" type="presParOf" srcId="{80CA11EB-DEB9-4274-A367-2E32BECBE793}" destId="{6F9A8F40-90AC-45B9-97E8-A125E2D4DEFE}" srcOrd="0" destOrd="0" presId="urn:microsoft.com/office/officeart/2005/8/layout/vList3"/>
    <dgm:cxn modelId="{B0DF827B-4DEC-4987-A794-74A82E16E2AB}" type="presParOf" srcId="{80CA11EB-DEB9-4274-A367-2E32BECBE793}" destId="{810A0B84-E159-4938-A2B2-2BE469F948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5BA214-76B0-43E7-B501-9EEA5CDD6A6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9A38B00-B594-40EC-94B7-EA8D781D7100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Flat feed-forward neural network layers are used as the first layer.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B0F2D0-97FF-4DC8-AD1A-95F2829FDC0E}" type="parTrans" cxnId="{0008D68B-AF46-4504-8D4F-517FB60B22D1}">
      <dgm:prSet/>
      <dgm:spPr/>
      <dgm:t>
        <a:bodyPr/>
        <a:lstStyle/>
        <a:p>
          <a:endParaRPr lang="en-IN"/>
        </a:p>
      </dgm:t>
    </dgm:pt>
    <dgm:pt modelId="{661E8D89-D397-46AF-933C-958A07B8FEEB}" type="sibTrans" cxnId="{0008D68B-AF46-4504-8D4F-517FB60B22D1}">
      <dgm:prSet/>
      <dgm:spPr/>
      <dgm:t>
        <a:bodyPr/>
        <a:lstStyle/>
        <a:p>
          <a:endParaRPr lang="en-IN"/>
        </a:p>
      </dgm:t>
    </dgm:pt>
    <dgm:pt modelId="{7FD30C6B-9955-48D9-AECF-43B2F5F700A6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Have non-linear activation or </a:t>
          </a:r>
          <a:r>
            <a:rPr lang="en-GB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softmax</a:t>
          </a:r>
          <a:r>
            <a: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activation for prediction. 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08B806-DCD0-457F-849A-D695E5C6B3C8}" type="parTrans" cxnId="{62F70FAD-F5DD-4F4B-A9B3-6743CD509306}">
      <dgm:prSet/>
      <dgm:spPr/>
      <dgm:t>
        <a:bodyPr/>
        <a:lstStyle/>
        <a:p>
          <a:endParaRPr lang="en-IN"/>
        </a:p>
      </dgm:t>
    </dgm:pt>
    <dgm:pt modelId="{037DEB7B-2C0D-4DBE-86AD-8E75EE816E58}" type="sibTrans" cxnId="{62F70FAD-F5DD-4F4B-A9B3-6743CD509306}">
      <dgm:prSet/>
      <dgm:spPr/>
      <dgm:t>
        <a:bodyPr/>
        <a:lstStyle/>
        <a:p>
          <a:endParaRPr lang="en-IN"/>
        </a:p>
      </dgm:t>
    </dgm:pt>
    <dgm:pt modelId="{F78A51AB-CAF1-4C46-A0EC-F1AE3621D0FB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dropout during training to reduce overfitting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2787D7-6FB8-43D3-9917-B82D9F6F45F4}" type="parTrans" cxnId="{DFE0A52D-0231-4D28-A933-D66DB55AD852}">
      <dgm:prSet/>
      <dgm:spPr/>
      <dgm:t>
        <a:bodyPr/>
        <a:lstStyle/>
        <a:p>
          <a:endParaRPr lang="en-IN"/>
        </a:p>
      </dgm:t>
    </dgm:pt>
    <dgm:pt modelId="{A34A9E99-3B8D-4BAB-9139-B8FEB67ECA17}" type="sibTrans" cxnId="{DFE0A52D-0231-4D28-A933-D66DB55AD852}">
      <dgm:prSet/>
      <dgm:spPr/>
      <dgm:t>
        <a:bodyPr/>
        <a:lstStyle/>
        <a:p>
          <a:endParaRPr lang="en-IN"/>
        </a:p>
      </dgm:t>
    </dgm:pt>
    <dgm:pt modelId="{6CB2C035-0649-4321-886B-3FD002BEB9E0}">
      <dgm:prSet/>
      <dgm:spPr/>
      <dgm:t>
        <a:bodyPr/>
        <a:lstStyle/>
        <a:p>
          <a:r>
            <a:rPr lang="en-GB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Finally, </a:t>
          </a:r>
          <a:r>
            <a: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score sheet is generated for classification. 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34F93A-F9F1-4009-BDA9-2ACD2AB8D405}" type="parTrans" cxnId="{2907B8A9-68C2-4BCA-91DA-CF5A0A173200}">
      <dgm:prSet/>
      <dgm:spPr/>
      <dgm:t>
        <a:bodyPr/>
        <a:lstStyle/>
        <a:p>
          <a:endParaRPr lang="en-IN"/>
        </a:p>
      </dgm:t>
    </dgm:pt>
    <dgm:pt modelId="{D2284A71-6E03-41A9-B54C-67DF127C9E1A}" type="sibTrans" cxnId="{2907B8A9-68C2-4BCA-91DA-CF5A0A173200}">
      <dgm:prSet/>
      <dgm:spPr/>
      <dgm:t>
        <a:bodyPr/>
        <a:lstStyle/>
        <a:p>
          <a:endParaRPr lang="en-IN"/>
        </a:p>
      </dgm:t>
    </dgm:pt>
    <dgm:pt modelId="{07731C00-4244-42E3-AA1B-D6E6C8DF994C}" type="pres">
      <dgm:prSet presAssocID="{1A5BA214-76B0-43E7-B501-9EEA5CDD6A6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7C49CB-19C9-437E-BD00-4D97379CCF49}" type="pres">
      <dgm:prSet presAssocID="{49A38B00-B594-40EC-94B7-EA8D781D7100}" presName="composite" presStyleCnt="0"/>
      <dgm:spPr/>
    </dgm:pt>
    <dgm:pt modelId="{A48664F5-63FA-4509-87EF-677A1ACC4EBD}" type="pres">
      <dgm:prSet presAssocID="{49A38B00-B594-40EC-94B7-EA8D781D7100}" presName="imgShp" presStyleLbl="fgImgPlace1" presStyleIdx="0" presStyleCnt="4"/>
      <dgm:spPr/>
    </dgm:pt>
    <dgm:pt modelId="{DE2F6E00-C875-4AE7-AA77-0554CF1CB4DE}" type="pres">
      <dgm:prSet presAssocID="{49A38B00-B594-40EC-94B7-EA8D781D71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BED44-8FAC-4033-B6B4-1BAD5CE3B575}" type="pres">
      <dgm:prSet presAssocID="{661E8D89-D397-46AF-933C-958A07B8FEEB}" presName="spacing" presStyleCnt="0"/>
      <dgm:spPr/>
    </dgm:pt>
    <dgm:pt modelId="{7FC0CF25-050F-4A31-9031-1D12542C3A93}" type="pres">
      <dgm:prSet presAssocID="{7FD30C6B-9955-48D9-AECF-43B2F5F700A6}" presName="composite" presStyleCnt="0"/>
      <dgm:spPr/>
    </dgm:pt>
    <dgm:pt modelId="{173CF656-05AE-4FF8-BFBB-0156E91FCA22}" type="pres">
      <dgm:prSet presAssocID="{7FD30C6B-9955-48D9-AECF-43B2F5F700A6}" presName="imgShp" presStyleLbl="fgImgPlace1" presStyleIdx="1" presStyleCnt="4"/>
      <dgm:spPr/>
    </dgm:pt>
    <dgm:pt modelId="{661CC3E1-01E1-481C-A765-A2345F3C96A6}" type="pres">
      <dgm:prSet presAssocID="{7FD30C6B-9955-48D9-AECF-43B2F5F700A6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33ECD-DA77-41EA-B9EE-0241AB7F0407}" type="pres">
      <dgm:prSet presAssocID="{037DEB7B-2C0D-4DBE-86AD-8E75EE816E58}" presName="spacing" presStyleCnt="0"/>
      <dgm:spPr/>
    </dgm:pt>
    <dgm:pt modelId="{6F1E845D-6A1F-435D-B4C1-58047FC71242}" type="pres">
      <dgm:prSet presAssocID="{F78A51AB-CAF1-4C46-A0EC-F1AE3621D0FB}" presName="composite" presStyleCnt="0"/>
      <dgm:spPr/>
    </dgm:pt>
    <dgm:pt modelId="{8A1098A3-B9BE-4F4E-8486-D9803097D55B}" type="pres">
      <dgm:prSet presAssocID="{F78A51AB-CAF1-4C46-A0EC-F1AE3621D0FB}" presName="imgShp" presStyleLbl="fgImgPlace1" presStyleIdx="2" presStyleCnt="4"/>
      <dgm:spPr/>
    </dgm:pt>
    <dgm:pt modelId="{9BFB048F-B0B4-45B2-949C-71C67DF88643}" type="pres">
      <dgm:prSet presAssocID="{F78A51AB-CAF1-4C46-A0EC-F1AE3621D0FB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0606A-68ED-4795-AD4A-095AF485FFD7}" type="pres">
      <dgm:prSet presAssocID="{A34A9E99-3B8D-4BAB-9139-B8FEB67ECA17}" presName="spacing" presStyleCnt="0"/>
      <dgm:spPr/>
    </dgm:pt>
    <dgm:pt modelId="{B6C7AE56-24BC-4312-8D18-A1437496B41A}" type="pres">
      <dgm:prSet presAssocID="{6CB2C035-0649-4321-886B-3FD002BEB9E0}" presName="composite" presStyleCnt="0"/>
      <dgm:spPr/>
    </dgm:pt>
    <dgm:pt modelId="{AE77F1CD-B830-4B84-85FA-31D45D6EA13B}" type="pres">
      <dgm:prSet presAssocID="{6CB2C035-0649-4321-886B-3FD002BEB9E0}" presName="imgShp" presStyleLbl="fgImgPlace1" presStyleIdx="3" presStyleCnt="4"/>
      <dgm:spPr/>
    </dgm:pt>
    <dgm:pt modelId="{C6F6E652-4F8A-49BC-892E-16DFEF810C96}" type="pres">
      <dgm:prSet presAssocID="{6CB2C035-0649-4321-886B-3FD002BEB9E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08D68B-AF46-4504-8D4F-517FB60B22D1}" srcId="{1A5BA214-76B0-43E7-B501-9EEA5CDD6A61}" destId="{49A38B00-B594-40EC-94B7-EA8D781D7100}" srcOrd="0" destOrd="0" parTransId="{76B0F2D0-97FF-4DC8-AD1A-95F2829FDC0E}" sibTransId="{661E8D89-D397-46AF-933C-958A07B8FEEB}"/>
    <dgm:cxn modelId="{62F70FAD-F5DD-4F4B-A9B3-6743CD509306}" srcId="{1A5BA214-76B0-43E7-B501-9EEA5CDD6A61}" destId="{7FD30C6B-9955-48D9-AECF-43B2F5F700A6}" srcOrd="1" destOrd="0" parTransId="{A008B806-DCD0-457F-849A-D695E5C6B3C8}" sibTransId="{037DEB7B-2C0D-4DBE-86AD-8E75EE816E58}"/>
    <dgm:cxn modelId="{029108C6-53EC-4331-B320-4261BD4CC1B1}" type="presOf" srcId="{F78A51AB-CAF1-4C46-A0EC-F1AE3621D0FB}" destId="{9BFB048F-B0B4-45B2-949C-71C67DF88643}" srcOrd="0" destOrd="0" presId="urn:microsoft.com/office/officeart/2005/8/layout/vList3"/>
    <dgm:cxn modelId="{2907B8A9-68C2-4BCA-91DA-CF5A0A173200}" srcId="{1A5BA214-76B0-43E7-B501-9EEA5CDD6A61}" destId="{6CB2C035-0649-4321-886B-3FD002BEB9E0}" srcOrd="3" destOrd="0" parTransId="{8734F93A-F9F1-4009-BDA9-2ACD2AB8D405}" sibTransId="{D2284A71-6E03-41A9-B54C-67DF127C9E1A}"/>
    <dgm:cxn modelId="{F572EAB9-01CE-46D8-AF1D-C5BDC7A8FC51}" type="presOf" srcId="{1A5BA214-76B0-43E7-B501-9EEA5CDD6A61}" destId="{07731C00-4244-42E3-AA1B-D6E6C8DF994C}" srcOrd="0" destOrd="0" presId="urn:microsoft.com/office/officeart/2005/8/layout/vList3"/>
    <dgm:cxn modelId="{E22EA8B6-9A69-4FAA-9270-B899F5C52226}" type="presOf" srcId="{6CB2C035-0649-4321-886B-3FD002BEB9E0}" destId="{C6F6E652-4F8A-49BC-892E-16DFEF810C96}" srcOrd="0" destOrd="0" presId="urn:microsoft.com/office/officeart/2005/8/layout/vList3"/>
    <dgm:cxn modelId="{DFE0A52D-0231-4D28-A933-D66DB55AD852}" srcId="{1A5BA214-76B0-43E7-B501-9EEA5CDD6A61}" destId="{F78A51AB-CAF1-4C46-A0EC-F1AE3621D0FB}" srcOrd="2" destOrd="0" parTransId="{6C2787D7-6FB8-43D3-9917-B82D9F6F45F4}" sibTransId="{A34A9E99-3B8D-4BAB-9139-B8FEB67ECA17}"/>
    <dgm:cxn modelId="{6A601A4A-A40E-485D-B77C-315215F2AFFD}" type="presOf" srcId="{49A38B00-B594-40EC-94B7-EA8D781D7100}" destId="{DE2F6E00-C875-4AE7-AA77-0554CF1CB4DE}" srcOrd="0" destOrd="0" presId="urn:microsoft.com/office/officeart/2005/8/layout/vList3"/>
    <dgm:cxn modelId="{40DE4763-F3C7-49D1-8070-DE8E593FF701}" type="presOf" srcId="{7FD30C6B-9955-48D9-AECF-43B2F5F700A6}" destId="{661CC3E1-01E1-481C-A765-A2345F3C96A6}" srcOrd="0" destOrd="0" presId="urn:microsoft.com/office/officeart/2005/8/layout/vList3"/>
    <dgm:cxn modelId="{C373F263-0377-48A4-B529-864EC0B59137}" type="presParOf" srcId="{07731C00-4244-42E3-AA1B-D6E6C8DF994C}" destId="{937C49CB-19C9-437E-BD00-4D97379CCF49}" srcOrd="0" destOrd="0" presId="urn:microsoft.com/office/officeart/2005/8/layout/vList3"/>
    <dgm:cxn modelId="{7BFEDB76-082B-42C4-B93C-F3EB32F637D0}" type="presParOf" srcId="{937C49CB-19C9-437E-BD00-4D97379CCF49}" destId="{A48664F5-63FA-4509-87EF-677A1ACC4EBD}" srcOrd="0" destOrd="0" presId="urn:microsoft.com/office/officeart/2005/8/layout/vList3"/>
    <dgm:cxn modelId="{5CF35296-5301-447E-AE39-52C7329CBF55}" type="presParOf" srcId="{937C49CB-19C9-437E-BD00-4D97379CCF49}" destId="{DE2F6E00-C875-4AE7-AA77-0554CF1CB4DE}" srcOrd="1" destOrd="0" presId="urn:microsoft.com/office/officeart/2005/8/layout/vList3"/>
    <dgm:cxn modelId="{123CF3E8-ED3D-48AC-86A7-C7260C144FA7}" type="presParOf" srcId="{07731C00-4244-42E3-AA1B-D6E6C8DF994C}" destId="{DF8BED44-8FAC-4033-B6B4-1BAD5CE3B575}" srcOrd="1" destOrd="0" presId="urn:microsoft.com/office/officeart/2005/8/layout/vList3"/>
    <dgm:cxn modelId="{DE3EE98A-A3A9-4637-B6FB-EDB73B0D3B33}" type="presParOf" srcId="{07731C00-4244-42E3-AA1B-D6E6C8DF994C}" destId="{7FC0CF25-050F-4A31-9031-1D12542C3A93}" srcOrd="2" destOrd="0" presId="urn:microsoft.com/office/officeart/2005/8/layout/vList3"/>
    <dgm:cxn modelId="{46AF89DE-E37E-4AE7-96A6-BBC4FFECAF1F}" type="presParOf" srcId="{7FC0CF25-050F-4A31-9031-1D12542C3A93}" destId="{173CF656-05AE-4FF8-BFBB-0156E91FCA22}" srcOrd="0" destOrd="0" presId="urn:microsoft.com/office/officeart/2005/8/layout/vList3"/>
    <dgm:cxn modelId="{5F1F03CF-A0FB-4D55-A75E-0800DDFFF00B}" type="presParOf" srcId="{7FC0CF25-050F-4A31-9031-1D12542C3A93}" destId="{661CC3E1-01E1-481C-A765-A2345F3C96A6}" srcOrd="1" destOrd="0" presId="urn:microsoft.com/office/officeart/2005/8/layout/vList3"/>
    <dgm:cxn modelId="{AD39C6A9-62E7-46C8-89E1-2907225CC38C}" type="presParOf" srcId="{07731C00-4244-42E3-AA1B-D6E6C8DF994C}" destId="{22A33ECD-DA77-41EA-B9EE-0241AB7F0407}" srcOrd="3" destOrd="0" presId="urn:microsoft.com/office/officeart/2005/8/layout/vList3"/>
    <dgm:cxn modelId="{2C9CCE5D-FFF4-4DC1-8C47-B27ECF9340FC}" type="presParOf" srcId="{07731C00-4244-42E3-AA1B-D6E6C8DF994C}" destId="{6F1E845D-6A1F-435D-B4C1-58047FC71242}" srcOrd="4" destOrd="0" presId="urn:microsoft.com/office/officeart/2005/8/layout/vList3"/>
    <dgm:cxn modelId="{28942513-6787-4D16-AA77-E8AD0F217537}" type="presParOf" srcId="{6F1E845D-6A1F-435D-B4C1-58047FC71242}" destId="{8A1098A3-B9BE-4F4E-8486-D9803097D55B}" srcOrd="0" destOrd="0" presId="urn:microsoft.com/office/officeart/2005/8/layout/vList3"/>
    <dgm:cxn modelId="{DB951DB3-4EC5-425F-9646-21B634AF8D35}" type="presParOf" srcId="{6F1E845D-6A1F-435D-B4C1-58047FC71242}" destId="{9BFB048F-B0B4-45B2-949C-71C67DF88643}" srcOrd="1" destOrd="0" presId="urn:microsoft.com/office/officeart/2005/8/layout/vList3"/>
    <dgm:cxn modelId="{D9D9CDA8-7D1C-4421-87DC-A5D203CA1009}" type="presParOf" srcId="{07731C00-4244-42E3-AA1B-D6E6C8DF994C}" destId="{9200606A-68ED-4795-AD4A-095AF485FFD7}" srcOrd="5" destOrd="0" presId="urn:microsoft.com/office/officeart/2005/8/layout/vList3"/>
    <dgm:cxn modelId="{7F5576C4-268C-4AF8-9150-F86800B9F2B8}" type="presParOf" srcId="{07731C00-4244-42E3-AA1B-D6E6C8DF994C}" destId="{B6C7AE56-24BC-4312-8D18-A1437496B41A}" srcOrd="6" destOrd="0" presId="urn:microsoft.com/office/officeart/2005/8/layout/vList3"/>
    <dgm:cxn modelId="{D9121105-61E4-4A63-9FC1-0D7E2F1482CD}" type="presParOf" srcId="{B6C7AE56-24BC-4312-8D18-A1437496B41A}" destId="{AE77F1CD-B830-4B84-85FA-31D45D6EA13B}" srcOrd="0" destOrd="0" presId="urn:microsoft.com/office/officeart/2005/8/layout/vList3"/>
    <dgm:cxn modelId="{4483AEC8-D707-427E-8073-25ECEE584ADE}" type="presParOf" srcId="{B6C7AE56-24BC-4312-8D18-A1437496B41A}" destId="{C6F6E652-4F8A-49BC-892E-16DFEF810C9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13F539-F089-49BD-AA95-FC3E220BC7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8C111B-3B46-4E2E-97D1-FCCD1AF687CD}">
      <dgm:prSet/>
      <dgm:spPr/>
      <dgm:t>
        <a:bodyPr/>
        <a:lstStyle/>
        <a:p>
          <a:pPr algn="ctr"/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</a:t>
          </a:r>
          <a:r>
            <a:rPr lang="en-US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model is able to generate an accuracy of </a:t>
          </a:r>
          <a:r>
            <a:rPr lang="en-US" baseline="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85%.</a:t>
          </a:r>
          <a:endParaRPr lang="en-IN" dirty="0">
            <a:solidFill>
              <a:srgbClr val="008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5169BD-C294-40C9-B5A5-36C6EB8FC03A}" type="parTrans" cxnId="{2E5A86EE-8EFA-4BFD-AC2D-9B5F05202221}">
      <dgm:prSet/>
      <dgm:spPr/>
      <dgm:t>
        <a:bodyPr/>
        <a:lstStyle/>
        <a:p>
          <a:endParaRPr lang="en-IN"/>
        </a:p>
      </dgm:t>
    </dgm:pt>
    <dgm:pt modelId="{29ADA23F-7A24-41EF-A880-457D7F45CBC1}" type="sibTrans" cxnId="{2E5A86EE-8EFA-4BFD-AC2D-9B5F05202221}">
      <dgm:prSet/>
      <dgm:spPr/>
      <dgm:t>
        <a:bodyPr/>
        <a:lstStyle/>
        <a:p>
          <a:endParaRPr lang="en-IN"/>
        </a:p>
      </dgm:t>
    </dgm:pt>
    <dgm:pt modelId="{BBC5050D-AF98-4CD7-B14F-30EFC30B8E82}">
      <dgm:prSet/>
      <dgm:spPr/>
      <dgm:t>
        <a:bodyPr/>
        <a:lstStyle/>
        <a:p>
          <a:pPr algn="ctr"/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model is able to identify </a:t>
          </a:r>
          <a:r>
            <a:rPr lang="en-US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different species of birds.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D43475-8B4C-44C8-B59D-08F0866E7841}" type="parTrans" cxnId="{D7ADEDBF-3DAD-4B90-9EAD-74D513A016BA}">
      <dgm:prSet/>
      <dgm:spPr/>
      <dgm:t>
        <a:bodyPr/>
        <a:lstStyle/>
        <a:p>
          <a:endParaRPr lang="en-IN"/>
        </a:p>
      </dgm:t>
    </dgm:pt>
    <dgm:pt modelId="{77881029-0C07-4A5B-84BE-CE3D42544047}" type="sibTrans" cxnId="{D7ADEDBF-3DAD-4B90-9EAD-74D513A016BA}">
      <dgm:prSet/>
      <dgm:spPr/>
      <dgm:t>
        <a:bodyPr/>
        <a:lstStyle/>
        <a:p>
          <a:endParaRPr lang="en-IN"/>
        </a:p>
      </dgm:t>
    </dgm:pt>
    <dgm:pt modelId="{BAFBA636-D620-41D5-9F42-A29D3983230A}">
      <dgm:prSet/>
      <dgm:spPr/>
      <dgm:t>
        <a:bodyPr/>
        <a:lstStyle/>
        <a:p>
          <a:pPr algn="ctr"/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No. of hidden layers can be increased for the betterment of the result.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45A23B-F087-4BD5-BF3A-1082043A1683}" type="parTrans" cxnId="{06A1BE73-517F-4648-A08C-985F22C548C1}">
      <dgm:prSet/>
      <dgm:spPr/>
      <dgm:t>
        <a:bodyPr/>
        <a:lstStyle/>
        <a:p>
          <a:endParaRPr lang="en-IN"/>
        </a:p>
      </dgm:t>
    </dgm:pt>
    <dgm:pt modelId="{C43CCAC5-664E-4478-8C3B-6B06E8DC2C51}" type="sibTrans" cxnId="{06A1BE73-517F-4648-A08C-985F22C548C1}">
      <dgm:prSet/>
      <dgm:spPr/>
      <dgm:t>
        <a:bodyPr/>
        <a:lstStyle/>
        <a:p>
          <a:endParaRPr lang="en-IN"/>
        </a:p>
      </dgm:t>
    </dgm:pt>
    <dgm:pt modelId="{C102C3E2-519F-4427-A9B5-13AD13B1697B}" type="pres">
      <dgm:prSet presAssocID="{FD13F539-F089-49BD-AA95-FC3E220BC7B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701C0B-1048-41A2-BD2A-FC36AEF8B8D1}" type="pres">
      <dgm:prSet presAssocID="{AA8C111B-3B46-4E2E-97D1-FCCD1AF687C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6697C-D89F-46FB-AC0A-DA3F563191E2}" type="pres">
      <dgm:prSet presAssocID="{29ADA23F-7A24-41EF-A880-457D7F45CBC1}" presName="spacer" presStyleCnt="0"/>
      <dgm:spPr/>
    </dgm:pt>
    <dgm:pt modelId="{B9DB0E34-07D6-442F-8ABF-1DAE15BCC660}" type="pres">
      <dgm:prSet presAssocID="{BBC5050D-AF98-4CD7-B14F-30EFC30B8E8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9EC57-49D1-4CF5-BF5F-76E33E0F1245}" type="pres">
      <dgm:prSet presAssocID="{77881029-0C07-4A5B-84BE-CE3D42544047}" presName="spacer" presStyleCnt="0"/>
      <dgm:spPr/>
    </dgm:pt>
    <dgm:pt modelId="{DEE04192-8232-4C12-AC59-808651B6786E}" type="pres">
      <dgm:prSet presAssocID="{BAFBA636-D620-41D5-9F42-A29D3983230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60BDC6-F09F-4725-9B7F-250CE8753913}" type="presOf" srcId="{FD13F539-F089-49BD-AA95-FC3E220BC7BC}" destId="{C102C3E2-519F-4427-A9B5-13AD13B1697B}" srcOrd="0" destOrd="0" presId="urn:microsoft.com/office/officeart/2005/8/layout/vList2"/>
    <dgm:cxn modelId="{9AF9B5BA-5EE8-4793-894E-25705A5510A0}" type="presOf" srcId="{AA8C111B-3B46-4E2E-97D1-FCCD1AF687CD}" destId="{86701C0B-1048-41A2-BD2A-FC36AEF8B8D1}" srcOrd="0" destOrd="0" presId="urn:microsoft.com/office/officeart/2005/8/layout/vList2"/>
    <dgm:cxn modelId="{06A1BE73-517F-4648-A08C-985F22C548C1}" srcId="{FD13F539-F089-49BD-AA95-FC3E220BC7BC}" destId="{BAFBA636-D620-41D5-9F42-A29D3983230A}" srcOrd="2" destOrd="0" parTransId="{D745A23B-F087-4BD5-BF3A-1082043A1683}" sibTransId="{C43CCAC5-664E-4478-8C3B-6B06E8DC2C51}"/>
    <dgm:cxn modelId="{D7ADEDBF-3DAD-4B90-9EAD-74D513A016BA}" srcId="{FD13F539-F089-49BD-AA95-FC3E220BC7BC}" destId="{BBC5050D-AF98-4CD7-B14F-30EFC30B8E82}" srcOrd="1" destOrd="0" parTransId="{4CD43475-8B4C-44C8-B59D-08F0866E7841}" sibTransId="{77881029-0C07-4A5B-84BE-CE3D42544047}"/>
    <dgm:cxn modelId="{2E5A86EE-8EFA-4BFD-AC2D-9B5F05202221}" srcId="{FD13F539-F089-49BD-AA95-FC3E220BC7BC}" destId="{AA8C111B-3B46-4E2E-97D1-FCCD1AF687CD}" srcOrd="0" destOrd="0" parTransId="{545169BD-C294-40C9-B5A5-36C6EB8FC03A}" sibTransId="{29ADA23F-7A24-41EF-A880-457D7F45CBC1}"/>
    <dgm:cxn modelId="{DE50E32C-D1EE-4F96-9C8C-FB203258B17F}" type="presOf" srcId="{BBC5050D-AF98-4CD7-B14F-30EFC30B8E82}" destId="{B9DB0E34-07D6-442F-8ABF-1DAE15BCC660}" srcOrd="0" destOrd="0" presId="urn:microsoft.com/office/officeart/2005/8/layout/vList2"/>
    <dgm:cxn modelId="{710F12B3-F346-47DC-9F91-C0F243591AA1}" type="presOf" srcId="{BAFBA636-D620-41D5-9F42-A29D3983230A}" destId="{DEE04192-8232-4C12-AC59-808651B6786E}" srcOrd="0" destOrd="0" presId="urn:microsoft.com/office/officeart/2005/8/layout/vList2"/>
    <dgm:cxn modelId="{DE6F8950-2AE6-407C-AD69-5607428F69E5}" type="presParOf" srcId="{C102C3E2-519F-4427-A9B5-13AD13B1697B}" destId="{86701C0B-1048-41A2-BD2A-FC36AEF8B8D1}" srcOrd="0" destOrd="0" presId="urn:microsoft.com/office/officeart/2005/8/layout/vList2"/>
    <dgm:cxn modelId="{19B749BE-0845-4219-B9BB-3725DB615EED}" type="presParOf" srcId="{C102C3E2-519F-4427-A9B5-13AD13B1697B}" destId="{FBC6697C-D89F-46FB-AC0A-DA3F563191E2}" srcOrd="1" destOrd="0" presId="urn:microsoft.com/office/officeart/2005/8/layout/vList2"/>
    <dgm:cxn modelId="{B11D2421-7A0A-4CF3-ABFF-3262EAFADAD2}" type="presParOf" srcId="{C102C3E2-519F-4427-A9B5-13AD13B1697B}" destId="{B9DB0E34-07D6-442F-8ABF-1DAE15BCC660}" srcOrd="2" destOrd="0" presId="urn:microsoft.com/office/officeart/2005/8/layout/vList2"/>
    <dgm:cxn modelId="{06B755EE-BA1D-4F06-87E0-3ED595BA26B3}" type="presParOf" srcId="{C102C3E2-519F-4427-A9B5-13AD13B1697B}" destId="{8D59EC57-49D1-4CF5-BF5F-76E33E0F1245}" srcOrd="3" destOrd="0" presId="urn:microsoft.com/office/officeart/2005/8/layout/vList2"/>
    <dgm:cxn modelId="{202F3140-4A57-4B8E-A6DC-000459E4BD2C}" type="presParOf" srcId="{C102C3E2-519F-4427-A9B5-13AD13B1697B}" destId="{DEE04192-8232-4C12-AC59-808651B678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3009E-A000-4376-8C71-45A3820C2B70}">
      <dsp:nvSpPr>
        <dsp:cNvPr id="0" name=""/>
        <dsp:cNvSpPr/>
      </dsp:nvSpPr>
      <dsp:spPr>
        <a:xfrm rot="10800000">
          <a:off x="1356761" y="1542"/>
          <a:ext cx="4680377" cy="7114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43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chemeClr val="bg1"/>
              </a:solidFill>
            </a:rPr>
            <a:t>Data Collection  and Pre-processing</a:t>
          </a:r>
          <a:endParaRPr lang="en-IN" sz="2000" kern="1200" dirty="0">
            <a:solidFill>
              <a:schemeClr val="bg1"/>
            </a:solidFill>
          </a:endParaRPr>
        </a:p>
      </dsp:txBody>
      <dsp:txXfrm rot="10800000">
        <a:off x="1534631" y="1542"/>
        <a:ext cx="4502507" cy="711479"/>
      </dsp:txXfrm>
    </dsp:sp>
    <dsp:sp modelId="{8A95EA5E-CD56-485A-8A08-6E199223ED60}">
      <dsp:nvSpPr>
        <dsp:cNvPr id="0" name=""/>
        <dsp:cNvSpPr/>
      </dsp:nvSpPr>
      <dsp:spPr>
        <a:xfrm>
          <a:off x="1001022" y="1542"/>
          <a:ext cx="711479" cy="71147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82CCC-0D24-4480-AE47-698E4492A6E6}">
      <dsp:nvSpPr>
        <dsp:cNvPr id="0" name=""/>
        <dsp:cNvSpPr/>
      </dsp:nvSpPr>
      <dsp:spPr>
        <a:xfrm rot="10800000">
          <a:off x="1356761" y="925404"/>
          <a:ext cx="4680377" cy="7114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43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chemeClr val="bg1"/>
              </a:solidFill>
            </a:rPr>
            <a:t>Feature Extraction and Training</a:t>
          </a:r>
          <a:endParaRPr lang="en-IN" sz="2000" kern="1200" dirty="0">
            <a:solidFill>
              <a:schemeClr val="bg1"/>
            </a:solidFill>
          </a:endParaRPr>
        </a:p>
      </dsp:txBody>
      <dsp:txXfrm rot="10800000">
        <a:off x="1534631" y="925404"/>
        <a:ext cx="4502507" cy="711479"/>
      </dsp:txXfrm>
    </dsp:sp>
    <dsp:sp modelId="{810147BB-CD91-4BC7-AA1D-B93B36FB65DE}">
      <dsp:nvSpPr>
        <dsp:cNvPr id="0" name=""/>
        <dsp:cNvSpPr/>
      </dsp:nvSpPr>
      <dsp:spPr>
        <a:xfrm>
          <a:off x="1001022" y="925404"/>
          <a:ext cx="711479" cy="7114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8E42-6F3A-4A8A-9834-50E12B47E755}">
      <dsp:nvSpPr>
        <dsp:cNvPr id="0" name=""/>
        <dsp:cNvSpPr/>
      </dsp:nvSpPr>
      <dsp:spPr>
        <a:xfrm rot="10800000">
          <a:off x="1356761" y="1849266"/>
          <a:ext cx="4680377" cy="7114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43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chemeClr val="bg1"/>
              </a:solidFill>
            </a:rPr>
            <a:t>Prediction</a:t>
          </a:r>
          <a:endParaRPr lang="en-IN" sz="2000" kern="1200" dirty="0">
            <a:solidFill>
              <a:schemeClr val="bg1"/>
            </a:solidFill>
          </a:endParaRPr>
        </a:p>
      </dsp:txBody>
      <dsp:txXfrm rot="10800000">
        <a:off x="1534631" y="1849266"/>
        <a:ext cx="4502507" cy="711479"/>
      </dsp:txXfrm>
    </dsp:sp>
    <dsp:sp modelId="{A24016AA-0B83-4681-B1DB-934692C44692}">
      <dsp:nvSpPr>
        <dsp:cNvPr id="0" name=""/>
        <dsp:cNvSpPr/>
      </dsp:nvSpPr>
      <dsp:spPr>
        <a:xfrm>
          <a:off x="1001022" y="1849266"/>
          <a:ext cx="711479" cy="7114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A0B84-E159-4938-A2B2-2BE469F948CB}">
      <dsp:nvSpPr>
        <dsp:cNvPr id="0" name=""/>
        <dsp:cNvSpPr/>
      </dsp:nvSpPr>
      <dsp:spPr>
        <a:xfrm rot="10800000">
          <a:off x="1356761" y="2773127"/>
          <a:ext cx="4680377" cy="7114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43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chemeClr val="bg1"/>
              </a:solidFill>
            </a:rPr>
            <a:t>Analysis.</a:t>
          </a:r>
          <a:endParaRPr lang="en-IN" sz="2000" kern="1200" dirty="0">
            <a:solidFill>
              <a:schemeClr val="bg1"/>
            </a:solidFill>
          </a:endParaRPr>
        </a:p>
      </dsp:txBody>
      <dsp:txXfrm rot="10800000">
        <a:off x="1534631" y="2773127"/>
        <a:ext cx="4502507" cy="711479"/>
      </dsp:txXfrm>
    </dsp:sp>
    <dsp:sp modelId="{6F9A8F40-90AC-45B9-97E8-A125E2D4DEFE}">
      <dsp:nvSpPr>
        <dsp:cNvPr id="0" name=""/>
        <dsp:cNvSpPr/>
      </dsp:nvSpPr>
      <dsp:spPr>
        <a:xfrm>
          <a:off x="1001022" y="2773127"/>
          <a:ext cx="711479" cy="7114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F6E00-C875-4AE7-AA77-0554CF1CB4DE}">
      <dsp:nvSpPr>
        <dsp:cNvPr id="0" name=""/>
        <dsp:cNvSpPr/>
      </dsp:nvSpPr>
      <dsp:spPr>
        <a:xfrm rot="10800000">
          <a:off x="1644656" y="627"/>
          <a:ext cx="5662707" cy="8733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2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Flat feed-forward neural network layers are used as the first layer.</a:t>
          </a:r>
          <a:endParaRPr lang="en-IN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862992" y="627"/>
        <a:ext cx="5444371" cy="873343"/>
      </dsp:txXfrm>
    </dsp:sp>
    <dsp:sp modelId="{A48664F5-63FA-4509-87EF-677A1ACC4EBD}">
      <dsp:nvSpPr>
        <dsp:cNvPr id="0" name=""/>
        <dsp:cNvSpPr/>
      </dsp:nvSpPr>
      <dsp:spPr>
        <a:xfrm>
          <a:off x="1207985" y="627"/>
          <a:ext cx="873343" cy="8733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CC3E1-01E1-481C-A765-A2345F3C96A6}">
      <dsp:nvSpPr>
        <dsp:cNvPr id="0" name=""/>
        <dsp:cNvSpPr/>
      </dsp:nvSpPr>
      <dsp:spPr>
        <a:xfrm rot="10800000">
          <a:off x="1644656" y="1134669"/>
          <a:ext cx="5662707" cy="8733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2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Have non-linear activation or </a:t>
          </a:r>
          <a:r>
            <a:rPr lang="en-GB" sz="2500" b="1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softmax</a:t>
          </a:r>
          <a:r>
            <a:rPr lang="en-GB" sz="2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activation for prediction. </a:t>
          </a:r>
          <a:endParaRPr lang="en-IN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862992" y="1134669"/>
        <a:ext cx="5444371" cy="873343"/>
      </dsp:txXfrm>
    </dsp:sp>
    <dsp:sp modelId="{173CF656-05AE-4FF8-BFBB-0156E91FCA22}">
      <dsp:nvSpPr>
        <dsp:cNvPr id="0" name=""/>
        <dsp:cNvSpPr/>
      </dsp:nvSpPr>
      <dsp:spPr>
        <a:xfrm>
          <a:off x="1207985" y="1134669"/>
          <a:ext cx="873343" cy="8733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B048F-B0B4-45B2-949C-71C67DF88643}">
      <dsp:nvSpPr>
        <dsp:cNvPr id="0" name=""/>
        <dsp:cNvSpPr/>
      </dsp:nvSpPr>
      <dsp:spPr>
        <a:xfrm rot="10800000">
          <a:off x="1644656" y="2268712"/>
          <a:ext cx="5662707" cy="8733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2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dropout during training to reduce overfitting</a:t>
          </a:r>
          <a:endParaRPr lang="en-IN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862992" y="2268712"/>
        <a:ext cx="5444371" cy="873343"/>
      </dsp:txXfrm>
    </dsp:sp>
    <dsp:sp modelId="{8A1098A3-B9BE-4F4E-8486-D9803097D55B}">
      <dsp:nvSpPr>
        <dsp:cNvPr id="0" name=""/>
        <dsp:cNvSpPr/>
      </dsp:nvSpPr>
      <dsp:spPr>
        <a:xfrm>
          <a:off x="1207985" y="2268712"/>
          <a:ext cx="873343" cy="8733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6E652-4F8A-49BC-892E-16DFEF810C96}">
      <dsp:nvSpPr>
        <dsp:cNvPr id="0" name=""/>
        <dsp:cNvSpPr/>
      </dsp:nvSpPr>
      <dsp:spPr>
        <a:xfrm rot="10800000">
          <a:off x="1644656" y="3402754"/>
          <a:ext cx="5662707" cy="8733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2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Finally, </a:t>
          </a:r>
          <a:r>
            <a:rPr lang="en-GB" sz="2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score sheet is generated for classification. </a:t>
          </a:r>
          <a:endParaRPr lang="en-IN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862992" y="3402754"/>
        <a:ext cx="5444371" cy="873343"/>
      </dsp:txXfrm>
    </dsp:sp>
    <dsp:sp modelId="{AE77F1CD-B830-4B84-85FA-31D45D6EA13B}">
      <dsp:nvSpPr>
        <dsp:cNvPr id="0" name=""/>
        <dsp:cNvSpPr/>
      </dsp:nvSpPr>
      <dsp:spPr>
        <a:xfrm>
          <a:off x="1207985" y="3402754"/>
          <a:ext cx="873343" cy="8733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01C0B-1048-41A2-BD2A-FC36AEF8B8D1}">
      <dsp:nvSpPr>
        <dsp:cNvPr id="0" name=""/>
        <dsp:cNvSpPr/>
      </dsp:nvSpPr>
      <dsp:spPr>
        <a:xfrm>
          <a:off x="0" y="7881"/>
          <a:ext cx="9266800" cy="125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</a:t>
          </a:r>
          <a:r>
            <a:rPr lang="en-US" sz="330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model is able to generate an accuracy of </a:t>
          </a:r>
          <a:r>
            <a:rPr lang="en-US" sz="3300" kern="1200" baseline="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85%.</a:t>
          </a:r>
          <a:endParaRPr lang="en-IN" sz="3300" kern="1200" dirty="0">
            <a:solidFill>
              <a:srgbClr val="008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256" y="69137"/>
        <a:ext cx="9144288" cy="1132313"/>
      </dsp:txXfrm>
    </dsp:sp>
    <dsp:sp modelId="{B9DB0E34-07D6-442F-8ABF-1DAE15BCC660}">
      <dsp:nvSpPr>
        <dsp:cNvPr id="0" name=""/>
        <dsp:cNvSpPr/>
      </dsp:nvSpPr>
      <dsp:spPr>
        <a:xfrm>
          <a:off x="0" y="1357746"/>
          <a:ext cx="9266800" cy="125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model is able to identify </a:t>
          </a:r>
          <a:r>
            <a:rPr lang="en-US" sz="3300" kern="120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</a:t>
          </a:r>
          <a:r>
            <a:rPr lang="en-US" sz="3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different species of birds.</a:t>
          </a:r>
          <a:endParaRPr lang="en-IN" sz="33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256" y="1419002"/>
        <a:ext cx="9144288" cy="1132313"/>
      </dsp:txXfrm>
    </dsp:sp>
    <dsp:sp modelId="{DEE04192-8232-4C12-AC59-808651B6786E}">
      <dsp:nvSpPr>
        <dsp:cNvPr id="0" name=""/>
        <dsp:cNvSpPr/>
      </dsp:nvSpPr>
      <dsp:spPr>
        <a:xfrm>
          <a:off x="0" y="2707611"/>
          <a:ext cx="9266800" cy="125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No. of hidden layers can be increased for the betterment of the result.</a:t>
          </a:r>
          <a:endParaRPr lang="en-IN" sz="33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256" y="2768867"/>
        <a:ext cx="9144288" cy="1132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16:53.7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16383 0 0,'0'0'-16383'0'0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18564 6278 16383 0 0,'-105'-131'0'0'0,"105"131"-16383"0"0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0,'0'0'0'0'0,"0"0"-16383"0"0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18582 6358 16383 0 0,'-26'-70'0'0'0,"0"35"0"0"0,26 35-16383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6T18:27:48.7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6/18/2020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vision.caltech.edu/visipedia/CUB-200-2011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9" Type="http://schemas.openxmlformats.org/officeDocument/2006/relationships/customXml" Target="../ink/ink6.xml"/><Relationship Id="rId34" Type="http://schemas.openxmlformats.org/officeDocument/2006/relationships/image" Target="../media/image27.png"/><Relationship Id="rId42" Type="http://schemas.openxmlformats.org/officeDocument/2006/relationships/image" Target="../media/image29.png"/><Relationship Id="rId12" Type="http://schemas.openxmlformats.org/officeDocument/2006/relationships/customXml" Target="../ink/ink2.xml"/><Relationship Id="rId38" Type="http://schemas.openxmlformats.org/officeDocument/2006/relationships/customXml" Target="../ink/ink5.xml"/><Relationship Id="rId46" Type="http://schemas.openxmlformats.org/officeDocument/2006/relationships/image" Target="../media/image30.png"/><Relationship Id="rId2" Type="http://schemas.openxmlformats.org/officeDocument/2006/relationships/customXml" Target="../ink/ink1.xml"/><Relationship Id="rId41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20.png"/><Relationship Id="rId37" Type="http://schemas.openxmlformats.org/officeDocument/2006/relationships/image" Target="../media/image28.png"/><Relationship Id="rId40" Type="http://schemas.openxmlformats.org/officeDocument/2006/relationships/customXml" Target="../ink/ink7.xml"/><Relationship Id="rId45" Type="http://schemas.openxmlformats.org/officeDocument/2006/relationships/customXml" Target="../ink/ink11.xml"/><Relationship Id="rId36" Type="http://schemas.openxmlformats.org/officeDocument/2006/relationships/customXml" Target="../ink/ink4.xml"/><Relationship Id="rId44" Type="http://schemas.openxmlformats.org/officeDocument/2006/relationships/customXml" Target="../ink/ink10.xml"/><Relationship Id="rId35" Type="http://schemas.openxmlformats.org/officeDocument/2006/relationships/customXml" Target="../ink/ink3.xml"/><Relationship Id="rId43" Type="http://schemas.openxmlformats.org/officeDocument/2006/relationships/customXml" Target="../ink/ink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808A13-E64E-4E03-AB0E-DB94A5411521}"/>
              </a:ext>
            </a:extLst>
          </p:cNvPr>
          <p:cNvSpPr txBox="1"/>
          <p:nvPr/>
        </p:nvSpPr>
        <p:spPr>
          <a:xfrm>
            <a:off x="210754" y="455113"/>
            <a:ext cx="113913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>
                <a:solidFill>
                  <a:schemeClr val="bg2">
                    <a:lumMod val="75000"/>
                  </a:schemeClr>
                </a:solidFill>
                <a:latin typeface="Arial Black"/>
              </a:rPr>
              <a:t>BIRD   SPECIES  CLASSIFICATION </a:t>
            </a:r>
            <a:endParaRPr lang="en-GB" sz="4000">
              <a:solidFill>
                <a:schemeClr val="bg2">
                  <a:lumMod val="75000"/>
                </a:schemeClr>
              </a:solidFill>
              <a:latin typeface="Arial Blac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ECD88C26-2938-7941-B658-AEA68FCB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139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B798F82-E8F9-4EAF-82A1-A2F3C2F19E55}"/>
              </a:ext>
            </a:extLst>
          </p:cNvPr>
          <p:cNvSpPr/>
          <p:nvPr/>
        </p:nvSpPr>
        <p:spPr>
          <a:xfrm>
            <a:off x="1847850" y="2528596"/>
            <a:ext cx="81724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2060"/>
                  </a:solidFill>
                  <a:prstDash val="solid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BIRD SPECIES</a:t>
            </a:r>
          </a:p>
          <a:p>
            <a:pPr algn="ctr"/>
            <a:r>
              <a:rPr lang="en-US" sz="5400" b="1" dirty="0">
                <a:ln w="9525">
                  <a:solidFill>
                    <a:srgbClr val="002060"/>
                  </a:solidFill>
                  <a:prstDash val="solid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9001BA0B-C645-4A94-AEA8-E1105520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WHAT  IS  VGG16 ? (Continued…)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DFE480E-B776-41E1-ACF8-7A77EBAC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  a  Convolutional Neural Network.</a:t>
            </a:r>
            <a:endParaRPr lang="en-GB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Achieves </a:t>
            </a: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92.7% 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top-5 test accuracy in ImageNet.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improvement over </a:t>
            </a:r>
            <a:r>
              <a:rPr 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  large kernel-sized filters with multiple  3*3  kernel-sized filters one after  another.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6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PROPOSED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5" y="1615857"/>
            <a:ext cx="4243409" cy="51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1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STEPS  INVOLVED…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dirty="0"/>
              <a:t>BASICALLY  FOUR   STEPS  ARE  THERE :</a:t>
            </a:r>
            <a:endParaRPr lang="en-US" dirty="0"/>
          </a:p>
          <a:p>
            <a:pPr>
              <a:lnSpc>
                <a:spcPct val="90000"/>
              </a:lnSpc>
            </a:pPr>
            <a:endParaRPr lang="en-GB" sz="2800" b="1" dirty="0"/>
          </a:p>
          <a:p>
            <a:pPr>
              <a:lnSpc>
                <a:spcPct val="90000"/>
              </a:lnSpc>
            </a:pPr>
            <a:endParaRPr lang="en-GB" sz="2800" b="1" dirty="0"/>
          </a:p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 dirty="0"/>
          </a:p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46AB3BC9-461E-454F-9447-09415E95B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943992"/>
              </p:ext>
            </p:extLst>
          </p:nvPr>
        </p:nvGraphicFramePr>
        <p:xfrm>
          <a:off x="1391464" y="2505075"/>
          <a:ext cx="7038161" cy="3486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xmlns="" id="{02464252-F79B-4370-807B-C573BD320374}"/>
              </a:ext>
            </a:extLst>
          </p:cNvPr>
          <p:cNvSpPr/>
          <p:nvPr/>
        </p:nvSpPr>
        <p:spPr>
          <a:xfrm>
            <a:off x="2371725" y="2505074"/>
            <a:ext cx="742950" cy="733425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79BFF2D-603B-4AD2-877D-A12E76503D9A}"/>
              </a:ext>
            </a:extLst>
          </p:cNvPr>
          <p:cNvSpPr/>
          <p:nvPr/>
        </p:nvSpPr>
        <p:spPr>
          <a:xfrm>
            <a:off x="2371726" y="3429000"/>
            <a:ext cx="742950" cy="733425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0D10984-AF7E-4E1E-A1AE-913846266786}"/>
              </a:ext>
            </a:extLst>
          </p:cNvPr>
          <p:cNvSpPr/>
          <p:nvPr/>
        </p:nvSpPr>
        <p:spPr>
          <a:xfrm>
            <a:off x="2371725" y="4329305"/>
            <a:ext cx="742950" cy="733425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6433DF0-B9A3-4622-B5A7-266368EB0417}"/>
              </a:ext>
            </a:extLst>
          </p:cNvPr>
          <p:cNvSpPr/>
          <p:nvPr/>
        </p:nvSpPr>
        <p:spPr>
          <a:xfrm>
            <a:off x="2371726" y="5257802"/>
            <a:ext cx="742950" cy="733424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CDADE5-4331-4A42-B33D-C179CFE5F34B}"/>
              </a:ext>
            </a:extLst>
          </p:cNvPr>
          <p:cNvSpPr txBox="1"/>
          <p:nvPr/>
        </p:nvSpPr>
        <p:spPr>
          <a:xfrm>
            <a:off x="2466975" y="2619375"/>
            <a:ext cx="54292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AD1965-0EAD-4AA3-97A9-86BA8F76C05D}"/>
              </a:ext>
            </a:extLst>
          </p:cNvPr>
          <p:cNvSpPr txBox="1"/>
          <p:nvPr/>
        </p:nvSpPr>
        <p:spPr>
          <a:xfrm>
            <a:off x="2419351" y="3553845"/>
            <a:ext cx="6953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D69BE0-203A-4A8E-87B1-AE9C4740EAE3}"/>
              </a:ext>
            </a:extLst>
          </p:cNvPr>
          <p:cNvSpPr txBox="1"/>
          <p:nvPr/>
        </p:nvSpPr>
        <p:spPr>
          <a:xfrm>
            <a:off x="2466975" y="4457700"/>
            <a:ext cx="54292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C487D1A-EFD5-48FC-B206-B3A99F3DC208}"/>
              </a:ext>
            </a:extLst>
          </p:cNvPr>
          <p:cNvSpPr txBox="1"/>
          <p:nvPr/>
        </p:nvSpPr>
        <p:spPr>
          <a:xfrm>
            <a:off x="2419351" y="5400675"/>
            <a:ext cx="5905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THE  DATASET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D6E551-D576-4811-8F4E-36A0DD5C59E2}"/>
              </a:ext>
            </a:extLst>
          </p:cNvPr>
          <p:cNvSpPr txBox="1"/>
          <p:nvPr/>
        </p:nvSpPr>
        <p:spPr>
          <a:xfrm>
            <a:off x="1610328" y="1759907"/>
            <a:ext cx="9835068" cy="2474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buFont typeface="Wingdings"/>
              <a:buChar char="ü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  used 20 birds Species from  the  </a:t>
            </a:r>
            <a:r>
              <a:rPr lang="en-GB" sz="28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Caltech-USCD BIRDS </a:t>
            </a:r>
            <a:r>
              <a:rPr lang="en-GB" sz="3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GB" sz="28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[ CUB – 200-2011] 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as  our main dataset. </a:t>
            </a:r>
            <a:endParaRPr lang="en-GB" sz="2800" b="1" u="sng" dirty="0">
              <a:solidFill>
                <a:srgbClr val="57BCE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ü"/>
            </a:pPr>
            <a:endParaRPr lang="en-GB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ü"/>
            </a:pPr>
            <a:r>
              <a:rPr lang="en-GB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 :</a:t>
            </a:r>
          </a:p>
          <a:p>
            <a:pPr>
              <a:lnSpc>
                <a:spcPct val="90000"/>
              </a:lnSpc>
            </a:pPr>
            <a:endParaRPr lang="en-GB" sz="2800" b="1" u="sng" dirty="0">
              <a:solidFill>
                <a:schemeClr val="accent1"/>
              </a:solidFill>
              <a:hlinkClick r:id="rId2"/>
            </a:endParaRPr>
          </a:p>
          <a:p>
            <a:pPr>
              <a:lnSpc>
                <a:spcPct val="90000"/>
              </a:lnSpc>
            </a:pPr>
            <a:endParaRPr lang="en-GB" sz="2800" b="1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64" y="2997169"/>
            <a:ext cx="7385835" cy="32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A SNIPPET OF THE DATASET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pic>
        <p:nvPicPr>
          <p:cNvPr id="4" name="Picture 4" descr="A picture containing table, colorful, bird, sitting&#10;&#10;Description generated with very high confidence">
            <a:extLst>
              <a:ext uri="{FF2B5EF4-FFF2-40B4-BE49-F238E27FC236}">
                <a16:creationId xmlns:a16="http://schemas.microsoft.com/office/drawing/2014/main" xmlns="" id="{4281EDC9-CED4-457E-B677-00CAB5B8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09" y="1797950"/>
            <a:ext cx="10054896" cy="4793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PREPROCESSING (AUGMENTATION)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11" y="4411263"/>
            <a:ext cx="2771775" cy="207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2" y="4401738"/>
            <a:ext cx="2771775" cy="2076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53" y="1645883"/>
            <a:ext cx="2762250" cy="2076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78" y="4401738"/>
            <a:ext cx="2752725" cy="2085975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0800000" flipH="1" flipV="1">
            <a:off x="7253403" y="2567835"/>
            <a:ext cx="2532696" cy="1843428"/>
          </a:xfrm>
          <a:prstGeom prst="bentConnector2">
            <a:avLst/>
          </a:prstGeom>
          <a:ln w="2540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77040" y="3722333"/>
            <a:ext cx="0" cy="679405"/>
          </a:xfrm>
          <a:prstGeom prst="straightConnector1">
            <a:avLst/>
          </a:prstGeom>
          <a:ln w="2540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 flipV="1">
            <a:off x="1950326" y="2558310"/>
            <a:ext cx="2532696" cy="1843428"/>
          </a:xfrm>
          <a:prstGeom prst="bentConnector2">
            <a:avLst/>
          </a:prstGeom>
          <a:ln w="2540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80154" y="2104949"/>
            <a:ext cx="128791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91398" y="2067947"/>
            <a:ext cx="15424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7546" y="3849669"/>
            <a:ext cx="88517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404227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  LAYER :</a:t>
            </a:r>
          </a:p>
          <a:p>
            <a:pPr>
              <a:lnSpc>
                <a:spcPct val="90000"/>
              </a:lnSpc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features.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feature maps.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filters as sliding windows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padding to preserve spatial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dimension. </a:t>
            </a:r>
          </a:p>
        </p:txBody>
      </p:sp>
      <p:pic>
        <p:nvPicPr>
          <p:cNvPr id="8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E8852034-C635-4502-80B8-2A43D770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61" y="1833618"/>
            <a:ext cx="4366777" cy="4192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82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GB" sz="2800" b="1">
              <a:solidFill>
                <a:srgbClr val="FFFFFF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EA26DA99-A0E0-4385-9A78-E422DA337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10035"/>
              </p:ext>
            </p:extLst>
          </p:nvPr>
        </p:nvGraphicFramePr>
        <p:xfrm>
          <a:off x="2013805" y="1956061"/>
          <a:ext cx="1814670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2445">
                  <a:extLst>
                    <a:ext uri="{9D8B030D-6E8A-4147-A177-3AD203B41FA5}">
                      <a16:colId xmlns:a16="http://schemas.microsoft.com/office/drawing/2014/main" xmlns="" val="3545832241"/>
                    </a:ext>
                  </a:extLst>
                </a:gridCol>
                <a:gridCol w="302445">
                  <a:extLst>
                    <a:ext uri="{9D8B030D-6E8A-4147-A177-3AD203B41FA5}">
                      <a16:colId xmlns:a16="http://schemas.microsoft.com/office/drawing/2014/main" xmlns="" val="3931072801"/>
                    </a:ext>
                  </a:extLst>
                </a:gridCol>
                <a:gridCol w="302445">
                  <a:extLst>
                    <a:ext uri="{9D8B030D-6E8A-4147-A177-3AD203B41FA5}">
                      <a16:colId xmlns:a16="http://schemas.microsoft.com/office/drawing/2014/main" xmlns="" val="1554436786"/>
                    </a:ext>
                  </a:extLst>
                </a:gridCol>
                <a:gridCol w="302445">
                  <a:extLst>
                    <a:ext uri="{9D8B030D-6E8A-4147-A177-3AD203B41FA5}">
                      <a16:colId xmlns:a16="http://schemas.microsoft.com/office/drawing/2014/main" xmlns="" val="2692225403"/>
                    </a:ext>
                  </a:extLst>
                </a:gridCol>
                <a:gridCol w="302445">
                  <a:extLst>
                    <a:ext uri="{9D8B030D-6E8A-4147-A177-3AD203B41FA5}">
                      <a16:colId xmlns:a16="http://schemas.microsoft.com/office/drawing/2014/main" xmlns="" val="3932740001"/>
                    </a:ext>
                  </a:extLst>
                </a:gridCol>
                <a:gridCol w="302445">
                  <a:extLst>
                    <a:ext uri="{9D8B030D-6E8A-4147-A177-3AD203B41FA5}">
                      <a16:colId xmlns:a16="http://schemas.microsoft.com/office/drawing/2014/main" xmlns="" val="2834295269"/>
                    </a:ext>
                  </a:extLst>
                </a:gridCol>
              </a:tblGrid>
              <a:tr h="30975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0583701"/>
                  </a:ext>
                </a:extLst>
              </a:tr>
              <a:tr h="309751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8292295"/>
                  </a:ext>
                </a:extLst>
              </a:tr>
              <a:tr h="309751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1168788"/>
                  </a:ext>
                </a:extLst>
              </a:tr>
              <a:tr h="3097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557804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xmlns="" id="{76919FEE-50AA-435A-B30A-F43390048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04709"/>
              </p:ext>
            </p:extLst>
          </p:nvPr>
        </p:nvGraphicFramePr>
        <p:xfrm>
          <a:off x="2049135" y="3876773"/>
          <a:ext cx="1831784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2954">
                  <a:extLst>
                    <a:ext uri="{9D8B030D-6E8A-4147-A177-3AD203B41FA5}">
                      <a16:colId xmlns:a16="http://schemas.microsoft.com/office/drawing/2014/main" xmlns="" val="138249295"/>
                    </a:ext>
                  </a:extLst>
                </a:gridCol>
                <a:gridCol w="292954">
                  <a:extLst>
                    <a:ext uri="{9D8B030D-6E8A-4147-A177-3AD203B41FA5}">
                      <a16:colId xmlns:a16="http://schemas.microsoft.com/office/drawing/2014/main" xmlns="" val="2146034311"/>
                    </a:ext>
                  </a:extLst>
                </a:gridCol>
                <a:gridCol w="292954">
                  <a:extLst>
                    <a:ext uri="{9D8B030D-6E8A-4147-A177-3AD203B41FA5}">
                      <a16:colId xmlns:a16="http://schemas.microsoft.com/office/drawing/2014/main" xmlns="" val="3262410051"/>
                    </a:ext>
                  </a:extLst>
                </a:gridCol>
                <a:gridCol w="228655">
                  <a:extLst>
                    <a:ext uri="{9D8B030D-6E8A-4147-A177-3AD203B41FA5}">
                      <a16:colId xmlns:a16="http://schemas.microsoft.com/office/drawing/2014/main" xmlns="" val="1743185032"/>
                    </a:ext>
                  </a:extLst>
                </a:gridCol>
                <a:gridCol w="431313">
                  <a:extLst>
                    <a:ext uri="{9D8B030D-6E8A-4147-A177-3AD203B41FA5}">
                      <a16:colId xmlns:a16="http://schemas.microsoft.com/office/drawing/2014/main" xmlns="" val="4052429981"/>
                    </a:ext>
                  </a:extLst>
                </a:gridCol>
                <a:gridCol w="292954">
                  <a:extLst>
                    <a:ext uri="{9D8B030D-6E8A-4147-A177-3AD203B41FA5}">
                      <a16:colId xmlns:a16="http://schemas.microsoft.com/office/drawing/2014/main" xmlns="" val="748740742"/>
                    </a:ext>
                  </a:extLst>
                </a:gridCol>
              </a:tblGrid>
              <a:tr h="361721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1359593"/>
                  </a:ext>
                </a:extLst>
              </a:tr>
              <a:tr h="36172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6224294"/>
                  </a:ext>
                </a:extLst>
              </a:tr>
              <a:tr h="361721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1899019"/>
                  </a:ext>
                </a:extLst>
              </a:tr>
              <a:tr h="361721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4117563"/>
                  </a:ext>
                </a:extLst>
              </a:tr>
            </a:tbl>
          </a:graphicData>
        </a:graphic>
      </p:graphicFrame>
      <p:sp>
        <p:nvSpPr>
          <p:cNvPr id="9" name="Arrow: Left 8">
            <a:extLst>
              <a:ext uri="{FF2B5EF4-FFF2-40B4-BE49-F238E27FC236}">
                <a16:creationId xmlns:a16="http://schemas.microsoft.com/office/drawing/2014/main" xmlns="" id="{9420C45F-1436-4128-A2F3-CFC8A51406F4}"/>
              </a:ext>
            </a:extLst>
          </p:cNvPr>
          <p:cNvSpPr/>
          <p:nvPr/>
        </p:nvSpPr>
        <p:spPr>
          <a:xfrm>
            <a:off x="5393229" y="2291139"/>
            <a:ext cx="1590792" cy="708518"/>
          </a:xfrm>
          <a:prstGeom prst="lef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xmlns="" id="{E40C4AD1-294F-43A8-B71E-2FE87009739E}"/>
              </a:ext>
            </a:extLst>
          </p:cNvPr>
          <p:cNvSpPr/>
          <p:nvPr/>
        </p:nvSpPr>
        <p:spPr>
          <a:xfrm>
            <a:off x="5394785" y="4248671"/>
            <a:ext cx="1590792" cy="708520"/>
          </a:xfrm>
          <a:prstGeom prst="lef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2" descr="A small white bird sitting on a branch&#10;&#10;Description generated with very high confidence">
            <a:extLst>
              <a:ext uri="{FF2B5EF4-FFF2-40B4-BE49-F238E27FC236}">
                <a16:creationId xmlns:a16="http://schemas.microsoft.com/office/drawing/2014/main" xmlns="" id="{F08187DE-1D56-4205-A43C-CBFE99DB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3" y="1773082"/>
            <a:ext cx="3118452" cy="1968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3" descr="A small white bird sitting on a branch&#10;&#10;Description generated with very high confidence">
            <a:extLst>
              <a:ext uri="{FF2B5EF4-FFF2-40B4-BE49-F238E27FC236}">
                <a16:creationId xmlns:a16="http://schemas.microsoft.com/office/drawing/2014/main" xmlns="" id="{4DD4AE89-2950-4C0A-BA8B-B7647D51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93" y="4154864"/>
            <a:ext cx="3118452" cy="19065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7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DIFFERENT  FEATURE  MAPS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GB" sz="2800" b="1">
              <a:solidFill>
                <a:srgbClr val="FFFFFF"/>
              </a:solidFill>
            </a:endParaRPr>
          </a:p>
        </p:txBody>
      </p:sp>
      <p:pic>
        <p:nvPicPr>
          <p:cNvPr id="8" name="Picture 10" descr="A close up of a bird&#10;&#10;Description generated with very high confidence">
            <a:extLst>
              <a:ext uri="{FF2B5EF4-FFF2-40B4-BE49-F238E27FC236}">
                <a16:creationId xmlns:a16="http://schemas.microsoft.com/office/drawing/2014/main" xmlns="" id="{63CEBC13-448C-4C31-82E7-2E05728C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44" y="1833299"/>
            <a:ext cx="9560275" cy="4699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7537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B3161AF-AC4E-4807-B2D9-4F6CDE77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02" y="1949663"/>
            <a:ext cx="4084136" cy="3573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LeftDown">
              <a:rot lat="515477" lon="1316789" rev="21540734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405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2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LAYER (</a:t>
            </a:r>
            <a:r>
              <a:rPr lang="en-GB" sz="2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sz="2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pPr>
              <a:lnSpc>
                <a:spcPct val="90000"/>
              </a:lnSpc>
            </a:pPr>
            <a:endParaRPr lang="en-GB" sz="2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Stands  for  Rectifier Linear  Unit.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6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sz="2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with the vanishing gradient problem.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  non-linearity in our image.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Activation  Function. </a:t>
            </a:r>
          </a:p>
        </p:txBody>
      </p:sp>
    </p:spTree>
    <p:extLst>
      <p:ext uri="{BB962C8B-B14F-4D97-AF65-F5344CB8AC3E}">
        <p14:creationId xmlns:p14="http://schemas.microsoft.com/office/powerpoint/2010/main" val="10275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56A206A-9950-4B72-8B05-B617151C0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4A8959-79B0-4D05-B735-42BE8FB1D33A}"/>
              </a:ext>
            </a:extLst>
          </p:cNvPr>
          <p:cNvSpPr txBox="1"/>
          <p:nvPr/>
        </p:nvSpPr>
        <p:spPr>
          <a:xfrm>
            <a:off x="466531" y="1045029"/>
            <a:ext cx="6662057" cy="38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RESENTED BY:</a:t>
            </a:r>
          </a:p>
          <a:p>
            <a:pPr>
              <a:lnSpc>
                <a:spcPct val="90000"/>
              </a:lnSpc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RITESHNU  GHOSH (Roll: 16900116062)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PRITHWISH SARKAR (Roll: 16900116072)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SAYAN SARKAR (Roll: 16900116047)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SHASHI PRAKASH SHAH (Roll: 16900116046)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SRIJON REJ (Roll: 16900116029)</a:t>
            </a:r>
          </a:p>
        </p:txBody>
      </p:sp>
    </p:spTree>
    <p:extLst>
      <p:ext uri="{BB962C8B-B14F-4D97-AF65-F5344CB8AC3E}">
        <p14:creationId xmlns:p14="http://schemas.microsoft.com/office/powerpoint/2010/main" val="18027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GB" sz="2800" b="1">
              <a:solidFill>
                <a:srgbClr val="FFFFFF"/>
              </a:solidFill>
            </a:endParaRPr>
          </a:p>
        </p:txBody>
      </p:sp>
      <p:pic>
        <p:nvPicPr>
          <p:cNvPr id="5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A6E3568B-D532-48AE-AE5B-EA49A798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87" y="1822115"/>
            <a:ext cx="9418955" cy="44039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30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GB" sz="2800" b="1">
              <a:solidFill>
                <a:srgbClr val="FFFFFF"/>
              </a:solidFill>
            </a:endParaRPr>
          </a:p>
        </p:txBody>
      </p:sp>
      <p:pic>
        <p:nvPicPr>
          <p:cNvPr id="5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xmlns="" id="{FCD945CD-94F5-48C9-B6FC-C27C864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348" y="1813804"/>
            <a:ext cx="8417941" cy="4785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00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4691147" y="1709598"/>
            <a:ext cx="7038161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321A06-6DC6-4EA7-998E-B8F6CFBAC7FD}"/>
              </a:ext>
            </a:extLst>
          </p:cNvPr>
          <p:cNvSpPr txBox="1"/>
          <p:nvPr/>
        </p:nvSpPr>
        <p:spPr>
          <a:xfrm>
            <a:off x="1755099" y="1821730"/>
            <a:ext cx="840776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FB20B-673C-4604-871E-8D9539A5165E}"/>
              </a:ext>
            </a:extLst>
          </p:cNvPr>
          <p:cNvSpPr txBox="1"/>
          <p:nvPr/>
        </p:nvSpPr>
        <p:spPr>
          <a:xfrm>
            <a:off x="1649109" y="1833514"/>
            <a:ext cx="5816903" cy="12557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  works :</a:t>
            </a:r>
          </a:p>
          <a:p>
            <a:pPr>
              <a:lnSpc>
                <a:spcPct val="90000"/>
              </a:lnSpc>
            </a:pPr>
            <a:endParaRPr lang="en-GB" sz="28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GB" sz="2800" b="1" dirty="0">
              <a:solidFill>
                <a:srgbClr val="FFFFFF"/>
              </a:solidFill>
            </a:endParaRPr>
          </a:p>
        </p:txBody>
      </p:sp>
      <p:pic>
        <p:nvPicPr>
          <p:cNvPr id="5" name="Picture 5" descr="A small white bird sitting on a branch&#10;&#10;Description generated with very high confidence">
            <a:extLst>
              <a:ext uri="{FF2B5EF4-FFF2-40B4-BE49-F238E27FC236}">
                <a16:creationId xmlns:a16="http://schemas.microsoft.com/office/drawing/2014/main" xmlns="" id="{36321450-4954-4617-8BEF-5DEA0E1F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45" y="2762896"/>
            <a:ext cx="3212668" cy="2687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7" descr="A close up of a bird flying in the sky&#10;&#10;Description generated with very high confidence">
            <a:extLst>
              <a:ext uri="{FF2B5EF4-FFF2-40B4-BE49-F238E27FC236}">
                <a16:creationId xmlns:a16="http://schemas.microsoft.com/office/drawing/2014/main" xmlns="" id="{9F772C51-071A-4417-A82B-A75CC112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41" y="2764410"/>
            <a:ext cx="3200891" cy="2707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63E1F943-52E0-4FB6-9069-E3665C95E49F}"/>
              </a:ext>
            </a:extLst>
          </p:cNvPr>
          <p:cNvSpPr/>
          <p:nvPr/>
        </p:nvSpPr>
        <p:spPr>
          <a:xfrm>
            <a:off x="4864836" y="3647714"/>
            <a:ext cx="3180638" cy="673167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088DF3-C782-47EA-A714-D241D722C677}"/>
              </a:ext>
            </a:extLst>
          </p:cNvPr>
          <p:cNvSpPr txBox="1"/>
          <p:nvPr/>
        </p:nvSpPr>
        <p:spPr>
          <a:xfrm>
            <a:off x="4691147" y="4219575"/>
            <a:ext cx="321266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 applying rectifier </a:t>
            </a:r>
          </a:p>
        </p:txBody>
      </p:sp>
    </p:spTree>
    <p:extLst>
      <p:ext uri="{BB962C8B-B14F-4D97-AF65-F5344CB8AC3E}">
        <p14:creationId xmlns:p14="http://schemas.microsoft.com/office/powerpoint/2010/main" val="973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2B3B5-29BB-4421-8A09-5BC79EE0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4E5D45-2492-491F-BA25-658D47C02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9062" y="1857866"/>
            <a:ext cx="4463659" cy="2894813"/>
          </a:xfrm>
        </p:spPr>
        <p:txBody>
          <a:bodyPr>
            <a:normAutofit/>
          </a:bodyPr>
          <a:lstStyle/>
          <a:p>
            <a:endParaRPr lang="en-GB" sz="2800" b="1" dirty="0"/>
          </a:p>
          <a:p>
            <a:pPr marL="457200" indent="-457200">
              <a:buFont typeface="Wingdings" pitchFamily="34" charset="0"/>
              <a:buChar char="ü"/>
            </a:pPr>
            <a:endParaRPr lang="en-GB" sz="2800" b="1" dirty="0"/>
          </a:p>
          <a:p>
            <a:pPr marL="457200" indent="-457200">
              <a:buFont typeface="Wingdings" pitchFamily="34" charset="0"/>
              <a:buChar char="ü"/>
            </a:pPr>
            <a:endParaRPr lang="en-GB" sz="2800" b="1" dirty="0"/>
          </a:p>
          <a:p>
            <a:pPr marL="457200" indent="-457200">
              <a:buFont typeface="Wingdings" pitchFamily="34" charset="0"/>
              <a:buChar char="ü"/>
            </a:pPr>
            <a:endParaRPr lang="en-GB" sz="2800" b="1" dirty="0"/>
          </a:p>
          <a:p>
            <a:endParaRPr lang="en-GB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69126EB-443B-41C0-98B3-50FD05388058}"/>
              </a:ext>
            </a:extLst>
          </p:cNvPr>
          <p:cNvSpPr txBox="1"/>
          <p:nvPr/>
        </p:nvSpPr>
        <p:spPr>
          <a:xfrm>
            <a:off x="1380932" y="1857081"/>
            <a:ext cx="6648644" cy="5004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Max  Pooling is  used.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to capture useful information in small subset of pixels.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Spatial dimensions of previous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 feature map input. </a:t>
            </a:r>
          </a:p>
          <a:p>
            <a:pPr>
              <a:lnSpc>
                <a:spcPct val="90000"/>
              </a:lnSpc>
            </a:pPr>
            <a:endParaRPr lang="en-GB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maximum of average of a region.</a:t>
            </a:r>
          </a:p>
          <a:p>
            <a:pPr marL="457200" indent="-457200">
              <a:lnSpc>
                <a:spcPct val="90000"/>
              </a:lnSpc>
              <a:buFont typeface="Wingdings"/>
              <a:buChar char="ü"/>
            </a:pPr>
            <a:endParaRPr lang="en-GB" sz="2800" b="1" dirty="0">
              <a:solidFill>
                <a:schemeClr val="accent1"/>
              </a:solidFill>
            </a:endParaRPr>
          </a:p>
        </p:txBody>
      </p:sp>
      <p:pic>
        <p:nvPicPr>
          <p:cNvPr id="11" name="Picture 11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xmlns="" id="{44F9C35F-3EE8-4809-8EF8-7A2C04AF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99" y="2071352"/>
            <a:ext cx="3648402" cy="3669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300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BD95C-5E57-4672-B084-843A5692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  <a:endParaRPr lang="en-GB" b="1" dirty="0">
              <a:latin typeface="Georgia" panose="020405020504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1B84A6-01B6-46AD-9AD8-8AAE6DC5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8467716" cy="7148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the  maximum value from each  feature grid :</a:t>
            </a:r>
          </a:p>
          <a:p>
            <a:endParaRPr lang="en-GB" dirty="0">
              <a:solidFill>
                <a:schemeClr val="accent1"/>
              </a:solidFill>
            </a:endParaRP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xmlns="" id="{02E28F36-7AC0-4358-9B28-2C2B52E13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55461"/>
              </p:ext>
            </p:extLst>
          </p:nvPr>
        </p:nvGraphicFramePr>
        <p:xfrm>
          <a:off x="2013805" y="3424335"/>
          <a:ext cx="4085034" cy="256358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80839">
                  <a:extLst>
                    <a:ext uri="{9D8B030D-6E8A-4147-A177-3AD203B41FA5}">
                      <a16:colId xmlns:a16="http://schemas.microsoft.com/office/drawing/2014/main" xmlns="" val="4278851251"/>
                    </a:ext>
                  </a:extLst>
                </a:gridCol>
                <a:gridCol w="680839">
                  <a:extLst>
                    <a:ext uri="{9D8B030D-6E8A-4147-A177-3AD203B41FA5}">
                      <a16:colId xmlns:a16="http://schemas.microsoft.com/office/drawing/2014/main" xmlns="" val="239282723"/>
                    </a:ext>
                  </a:extLst>
                </a:gridCol>
                <a:gridCol w="680839">
                  <a:extLst>
                    <a:ext uri="{9D8B030D-6E8A-4147-A177-3AD203B41FA5}">
                      <a16:colId xmlns:a16="http://schemas.microsoft.com/office/drawing/2014/main" xmlns="" val="622196413"/>
                    </a:ext>
                  </a:extLst>
                </a:gridCol>
                <a:gridCol w="680839">
                  <a:extLst>
                    <a:ext uri="{9D8B030D-6E8A-4147-A177-3AD203B41FA5}">
                      <a16:colId xmlns:a16="http://schemas.microsoft.com/office/drawing/2014/main" xmlns="" val="2771055477"/>
                    </a:ext>
                  </a:extLst>
                </a:gridCol>
                <a:gridCol w="680839">
                  <a:extLst>
                    <a:ext uri="{9D8B030D-6E8A-4147-A177-3AD203B41FA5}">
                      <a16:colId xmlns:a16="http://schemas.microsoft.com/office/drawing/2014/main" xmlns="" val="3212398393"/>
                    </a:ext>
                  </a:extLst>
                </a:gridCol>
                <a:gridCol w="680839">
                  <a:extLst>
                    <a:ext uri="{9D8B030D-6E8A-4147-A177-3AD203B41FA5}">
                      <a16:colId xmlns:a16="http://schemas.microsoft.com/office/drawing/2014/main" xmlns="" val="3090982844"/>
                    </a:ext>
                  </a:extLst>
                </a:gridCol>
              </a:tblGrid>
              <a:tr h="624363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1225515"/>
                  </a:ext>
                </a:extLst>
              </a:tr>
              <a:tr h="617112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65069455"/>
                  </a:ext>
                </a:extLst>
              </a:tr>
              <a:tr h="55363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1631433"/>
                  </a:ext>
                </a:extLst>
              </a:tr>
              <a:tr h="768479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8087461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xmlns="" id="{F58B7907-084C-45CD-AC70-B261FF069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82938"/>
              </p:ext>
            </p:extLst>
          </p:nvPr>
        </p:nvGraphicFramePr>
        <p:xfrm>
          <a:off x="8761822" y="3817855"/>
          <a:ext cx="1921938" cy="17500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60969">
                  <a:extLst>
                    <a:ext uri="{9D8B030D-6E8A-4147-A177-3AD203B41FA5}">
                      <a16:colId xmlns:a16="http://schemas.microsoft.com/office/drawing/2014/main" xmlns="" val="2187069133"/>
                    </a:ext>
                  </a:extLst>
                </a:gridCol>
                <a:gridCol w="960969">
                  <a:extLst>
                    <a:ext uri="{9D8B030D-6E8A-4147-A177-3AD203B41FA5}">
                      <a16:colId xmlns:a16="http://schemas.microsoft.com/office/drawing/2014/main" xmlns="" val="2862333197"/>
                    </a:ext>
                  </a:extLst>
                </a:gridCol>
              </a:tblGrid>
              <a:tr h="875021"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3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98004909"/>
                  </a:ext>
                </a:extLst>
              </a:tr>
              <a:tr h="875021">
                <a:tc>
                  <a:txBody>
                    <a:bodyPr/>
                    <a:lstStyle/>
                    <a:p>
                      <a:r>
                        <a:rPr lang="en-GB" sz="3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3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7001694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xmlns="" id="{9687C5F6-163C-4830-8E6F-FE13932E4FF7}"/>
                  </a:ext>
                </a:extLst>
              </p14:cNvPr>
              <p14:cNvContentPartPr/>
              <p14:nvPr/>
            </p14:nvContentPartPr>
            <p14:xfrm>
              <a:off x="288200" y="2311487"/>
              <a:ext cx="19050" cy="1905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87C5F6-163C-4830-8E6F-FE13932E4F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64300" y="1378037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0C830793-971F-4281-8414-8D28FE33EECD}"/>
                  </a:ext>
                </a:extLst>
              </p14:cNvPr>
              <p14:cNvContentPartPr/>
              <p14:nvPr/>
            </p14:nvContentPartPr>
            <p14:xfrm>
              <a:off x="9416516" y="4287720"/>
              <a:ext cx="19050" cy="1905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830793-971F-4281-8414-8D28FE33EEC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59316" y="3830520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0A5B7D21-743B-472E-8883-532D98927546}"/>
                  </a:ext>
                </a:extLst>
              </p14:cNvPr>
              <p14:cNvContentPartPr/>
              <p14:nvPr/>
            </p14:nvContentPartPr>
            <p14:xfrm>
              <a:off x="8993038" y="4193614"/>
              <a:ext cx="19050" cy="1905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5B7D21-743B-472E-8883-532D9892754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16788" y="371736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DAC010E8-D775-4FDF-9D1A-48ADA48BC3AF}"/>
                  </a:ext>
                </a:extLst>
              </p14:cNvPr>
              <p14:cNvContentPartPr/>
              <p14:nvPr/>
            </p14:nvContentPartPr>
            <p14:xfrm>
              <a:off x="9087144" y="4264193"/>
              <a:ext cx="19050" cy="1905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C010E8-D775-4FDF-9D1A-48ADA48BC3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8158" y="3806993"/>
                <a:ext cx="36662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DD651CE5-3148-4521-9751-454348F26177}"/>
                  </a:ext>
                </a:extLst>
              </p14:cNvPr>
              <p14:cNvContentPartPr/>
              <p14:nvPr/>
            </p14:nvContentPartPr>
            <p14:xfrm>
              <a:off x="9487096" y="4064217"/>
              <a:ext cx="19050" cy="1905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651CE5-3148-4521-9751-454348F2617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29896" y="358796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D5959364-ECF3-404E-B27E-86DDA9EFF047}"/>
                  </a:ext>
                </a:extLst>
              </p14:cNvPr>
              <p14:cNvContentPartPr/>
              <p14:nvPr/>
            </p14:nvContentPartPr>
            <p14:xfrm>
              <a:off x="9487096" y="4064217"/>
              <a:ext cx="19050" cy="1905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959364-ECF3-404E-B27E-86DDA9EFF04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10846" y="360701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B067BC24-A0AD-40B3-87E0-0731EDCF9A48}"/>
                  </a:ext>
                </a:extLst>
              </p14:cNvPr>
              <p14:cNvContentPartPr/>
              <p14:nvPr/>
            </p14:nvContentPartPr>
            <p14:xfrm>
              <a:off x="9487096" y="4064217"/>
              <a:ext cx="19050" cy="1905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67BC24-A0AD-40B3-87E0-0731EDCF9A4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29896" y="358796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21291F84-C67A-48AB-9687-8AFD36778166}"/>
                  </a:ext>
                </a:extLst>
              </p14:cNvPr>
              <p14:cNvContentPartPr/>
              <p14:nvPr/>
            </p14:nvContentPartPr>
            <p14:xfrm>
              <a:off x="9463569" y="4028928"/>
              <a:ext cx="19050" cy="381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291F84-C67A-48AB-9687-8AFD3677816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56642" y="4019692"/>
                <a:ext cx="33193" cy="56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xmlns="" id="{24C0FDCD-D203-49FD-AC4F-30C744B3504B}"/>
                  </a:ext>
                </a:extLst>
              </p14:cNvPr>
              <p14:cNvContentPartPr/>
              <p14:nvPr/>
            </p14:nvContentPartPr>
            <p14:xfrm>
              <a:off x="9451806" y="4005401"/>
              <a:ext cx="19050" cy="190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C0FDCD-D203-49FD-AC4F-30C744B350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94606" y="352915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BBD83410-7952-43E4-B368-DFE50F99D860}"/>
                  </a:ext>
                </a:extLst>
              </p14:cNvPr>
              <p14:cNvContentPartPr/>
              <p14:nvPr/>
            </p14:nvContentPartPr>
            <p14:xfrm>
              <a:off x="9451806" y="4005401"/>
              <a:ext cx="19050" cy="190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D83410-7952-43E4-B368-DFE50F99D86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94606" y="352915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xmlns="" id="{2C84FE84-7EAC-4224-9EDE-DE763C5D358C}"/>
                  </a:ext>
                </a:extLst>
              </p14:cNvPr>
              <p14:cNvContentPartPr/>
              <p14:nvPr/>
            </p14:nvContentPartPr>
            <p14:xfrm>
              <a:off x="9416516" y="3958347"/>
              <a:ext cx="38100" cy="476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84FE84-7EAC-4224-9EDE-DE763C5D358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06895" y="3949327"/>
                <a:ext cx="56958" cy="6530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E2DBB77-D490-4566-8C5E-74AD3CD197F1}"/>
              </a:ext>
            </a:extLst>
          </p:cNvPr>
          <p:cNvSpPr/>
          <p:nvPr/>
        </p:nvSpPr>
        <p:spPr>
          <a:xfrm>
            <a:off x="4039815" y="3095234"/>
            <a:ext cx="2384346" cy="146743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7CD6DC9-EAA9-401E-B795-99A1AE6EDDAB}"/>
              </a:ext>
            </a:extLst>
          </p:cNvPr>
          <p:cNvSpPr/>
          <p:nvPr/>
        </p:nvSpPr>
        <p:spPr>
          <a:xfrm>
            <a:off x="1688483" y="3095234"/>
            <a:ext cx="2249035" cy="146743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92B9531-F5C2-426A-ACD4-957CEE7300C1}"/>
              </a:ext>
            </a:extLst>
          </p:cNvPr>
          <p:cNvSpPr/>
          <p:nvPr/>
        </p:nvSpPr>
        <p:spPr>
          <a:xfrm>
            <a:off x="1688483" y="4665306"/>
            <a:ext cx="2249035" cy="1621361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9C5D931-C0BA-484C-97C8-996B0568E6A8}"/>
              </a:ext>
            </a:extLst>
          </p:cNvPr>
          <p:cNvSpPr/>
          <p:nvPr/>
        </p:nvSpPr>
        <p:spPr>
          <a:xfrm>
            <a:off x="4039815" y="4665306"/>
            <a:ext cx="2384346" cy="1621361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77CEFC4-3C04-4292-B6AD-9525D1AF8D8F}"/>
              </a:ext>
            </a:extLst>
          </p:cNvPr>
          <p:cNvSpPr/>
          <p:nvPr/>
        </p:nvSpPr>
        <p:spPr>
          <a:xfrm>
            <a:off x="1974942" y="3424335"/>
            <a:ext cx="376423" cy="393520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A7729D6-024C-4045-8177-F9DEE032966B}"/>
              </a:ext>
            </a:extLst>
          </p:cNvPr>
          <p:cNvSpPr/>
          <p:nvPr/>
        </p:nvSpPr>
        <p:spPr>
          <a:xfrm>
            <a:off x="4658679" y="4024452"/>
            <a:ext cx="421236" cy="416920"/>
          </a:xfrm>
          <a:prstGeom prst="ellipse">
            <a:avLst/>
          </a:prstGeom>
          <a:noFill/>
          <a:ln w="3810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B82F309C-CA30-4103-B839-6669E40201FA}"/>
              </a:ext>
            </a:extLst>
          </p:cNvPr>
          <p:cNvSpPr/>
          <p:nvPr/>
        </p:nvSpPr>
        <p:spPr>
          <a:xfrm>
            <a:off x="4658679" y="4665306"/>
            <a:ext cx="421236" cy="372731"/>
          </a:xfrm>
          <a:prstGeom prst="ellipse">
            <a:avLst/>
          </a:prstGeom>
          <a:noFill/>
          <a:ln w="381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33E5BCB-7F27-4821-9D66-E91C3A5701E9}"/>
              </a:ext>
            </a:extLst>
          </p:cNvPr>
          <p:cNvSpPr/>
          <p:nvPr/>
        </p:nvSpPr>
        <p:spPr>
          <a:xfrm>
            <a:off x="1974942" y="4665306"/>
            <a:ext cx="376423" cy="372731"/>
          </a:xfrm>
          <a:prstGeom prst="ellipse">
            <a:avLst/>
          </a:prstGeom>
          <a:noFill/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295D3B10-2028-4F41-ADB4-666FBFAF94E7}"/>
              </a:ext>
            </a:extLst>
          </p:cNvPr>
          <p:cNvSpPr/>
          <p:nvPr/>
        </p:nvSpPr>
        <p:spPr>
          <a:xfrm>
            <a:off x="9657184" y="3617212"/>
            <a:ext cx="1257792" cy="945457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ADCAA0EE-5F6B-4F41-A243-307D4BB11242}"/>
              </a:ext>
            </a:extLst>
          </p:cNvPr>
          <p:cNvSpPr/>
          <p:nvPr/>
        </p:nvSpPr>
        <p:spPr>
          <a:xfrm>
            <a:off x="8213064" y="3617212"/>
            <a:ext cx="1257792" cy="94545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0FE611FB-D6A7-4D7C-B45C-3B6DC2468211}"/>
              </a:ext>
            </a:extLst>
          </p:cNvPr>
          <p:cNvSpPr/>
          <p:nvPr/>
        </p:nvSpPr>
        <p:spPr>
          <a:xfrm>
            <a:off x="9657184" y="4777273"/>
            <a:ext cx="1257792" cy="94545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21372891-7D44-49D4-8D78-259369963E4D}"/>
              </a:ext>
            </a:extLst>
          </p:cNvPr>
          <p:cNvSpPr/>
          <p:nvPr/>
        </p:nvSpPr>
        <p:spPr>
          <a:xfrm>
            <a:off x="8194014" y="4777273"/>
            <a:ext cx="1257792" cy="945457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xmlns="" id="{6FA5F5A7-6DF8-46CA-8D37-054DC97F7A80}"/>
              </a:ext>
            </a:extLst>
          </p:cNvPr>
          <p:cNvSpPr/>
          <p:nvPr/>
        </p:nvSpPr>
        <p:spPr>
          <a:xfrm>
            <a:off x="6830008" y="4441372"/>
            <a:ext cx="1057734" cy="335901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2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DF59A-B0EE-4996-B387-67E64AD9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FEATURE EXTRACTION (Continued…)</a:t>
            </a:r>
            <a:endParaRPr lang="en-GB" dirty="0">
              <a:latin typeface="Georgia" panose="02040502050405020303" pitchFamily="18" charset="0"/>
            </a:endParaRPr>
          </a:p>
        </p:txBody>
      </p:sp>
      <p:pic>
        <p:nvPicPr>
          <p:cNvPr id="7" name="Picture 7" descr="A close up of a bird flying in the sky&#10;&#10;Description generated with very high confidence">
            <a:extLst>
              <a:ext uri="{FF2B5EF4-FFF2-40B4-BE49-F238E27FC236}">
                <a16:creationId xmlns:a16="http://schemas.microsoft.com/office/drawing/2014/main" xmlns="" id="{33CEB304-2868-4E42-8927-ACE86D45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25" y="2575874"/>
            <a:ext cx="3495307" cy="310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1E2A2C0-EBF5-4B68-BC11-FB947494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765" y="2860631"/>
            <a:ext cx="2741602" cy="2055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2094D7F4-B007-411C-8F2F-6BBDCBEB56FE}"/>
              </a:ext>
            </a:extLst>
          </p:cNvPr>
          <p:cNvSpPr/>
          <p:nvPr/>
        </p:nvSpPr>
        <p:spPr>
          <a:xfrm>
            <a:off x="5275463" y="3575539"/>
            <a:ext cx="2733126" cy="77922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727F17-F59C-445E-B0C0-D32F69E7EBA0}"/>
              </a:ext>
            </a:extLst>
          </p:cNvPr>
          <p:cNvSpPr txBox="1"/>
          <p:nvPr/>
        </p:nvSpPr>
        <p:spPr>
          <a:xfrm>
            <a:off x="5407411" y="4451977"/>
            <a:ext cx="2389902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  Pooling 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2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2DD806-BA01-415C-9CC9-D38AFD416B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5344" y="1656631"/>
            <a:ext cx="9342988" cy="1828799"/>
          </a:xfrm>
        </p:spPr>
        <p:txBody>
          <a:bodyPr/>
          <a:lstStyle/>
          <a:p>
            <a:pPr algn="ctr"/>
            <a:r>
              <a:rPr lang="en-GB" sz="4800" b="1" dirty="0">
                <a:latin typeface="Georgia" panose="02040502050405020303" pitchFamily="18" charset="0"/>
              </a:rPr>
              <a:t>CLASSIFIER</a:t>
            </a:r>
            <a:br>
              <a:rPr lang="en-GB" sz="4800" b="1" dirty="0">
                <a:latin typeface="Georgia" panose="02040502050405020303" pitchFamily="18" charset="0"/>
              </a:rPr>
            </a:br>
            <a:r>
              <a:rPr lang="en-GB" sz="4800" b="1" dirty="0">
                <a:latin typeface="Georgia" panose="02040502050405020303" pitchFamily="18" charset="0"/>
              </a:rPr>
              <a:t>(FULL  CONNECTION )</a:t>
            </a:r>
          </a:p>
        </p:txBody>
      </p:sp>
    </p:spTree>
    <p:extLst>
      <p:ext uri="{BB962C8B-B14F-4D97-AF65-F5344CB8AC3E}">
        <p14:creationId xmlns:p14="http://schemas.microsoft.com/office/powerpoint/2010/main" val="27564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6A34C3-6825-41CE-A9D9-D8808CCC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eorgia" panose="02040502050405020303" pitchFamily="18" charset="0"/>
              </a:rPr>
              <a:t>STEPS INVOLVED…</a:t>
            </a:r>
            <a:endParaRPr lang="en-GB" dirty="0">
              <a:latin typeface="Georgia" panose="02040502050405020303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F18B5591-0C67-40F6-A174-FCA3EB7EA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783082"/>
              </p:ext>
            </p:extLst>
          </p:nvPr>
        </p:nvGraphicFramePr>
        <p:xfrm>
          <a:off x="-390525" y="1752600"/>
          <a:ext cx="8515350" cy="427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15EDE83-815C-4C0F-AC34-1AF72CF16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0" y="1817284"/>
            <a:ext cx="4838700" cy="4147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82E2008-EFEB-4732-983C-18D00AE2B1BC}"/>
              </a:ext>
            </a:extLst>
          </p:cNvPr>
          <p:cNvSpPr/>
          <p:nvPr/>
        </p:nvSpPr>
        <p:spPr>
          <a:xfrm>
            <a:off x="809625" y="1752600"/>
            <a:ext cx="895349" cy="876299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9026487-F680-404C-A476-428BCA900342}"/>
              </a:ext>
            </a:extLst>
          </p:cNvPr>
          <p:cNvSpPr/>
          <p:nvPr/>
        </p:nvSpPr>
        <p:spPr>
          <a:xfrm>
            <a:off x="809625" y="2895600"/>
            <a:ext cx="895349" cy="866775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2105A2A5-AD9E-489B-9656-30A5787DE96C}"/>
              </a:ext>
            </a:extLst>
          </p:cNvPr>
          <p:cNvSpPr/>
          <p:nvPr/>
        </p:nvSpPr>
        <p:spPr>
          <a:xfrm>
            <a:off x="809625" y="4029076"/>
            <a:ext cx="895349" cy="876299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752FDB9D-7E1D-41B2-9C34-0020D7561AFB}"/>
              </a:ext>
            </a:extLst>
          </p:cNvPr>
          <p:cNvSpPr/>
          <p:nvPr/>
        </p:nvSpPr>
        <p:spPr>
          <a:xfrm>
            <a:off x="809625" y="5153026"/>
            <a:ext cx="895349" cy="89535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7737212-92DC-471A-A6B5-277D31CB9EBA}"/>
              </a:ext>
            </a:extLst>
          </p:cNvPr>
          <p:cNvSpPr txBox="1"/>
          <p:nvPr/>
        </p:nvSpPr>
        <p:spPr>
          <a:xfrm>
            <a:off x="942975" y="1905000"/>
            <a:ext cx="5794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119EE3E-DFDE-4D83-AF95-34F2C8F2DA49}"/>
              </a:ext>
            </a:extLst>
          </p:cNvPr>
          <p:cNvSpPr txBox="1"/>
          <p:nvPr/>
        </p:nvSpPr>
        <p:spPr>
          <a:xfrm>
            <a:off x="942975" y="3057525"/>
            <a:ext cx="5794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F9CBE55-9D89-4F6B-8585-F487553B5037}"/>
              </a:ext>
            </a:extLst>
          </p:cNvPr>
          <p:cNvSpPr txBox="1"/>
          <p:nvPr/>
        </p:nvSpPr>
        <p:spPr>
          <a:xfrm>
            <a:off x="942975" y="4219575"/>
            <a:ext cx="5794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6FB1CD-3CFA-4114-BDCD-3ED9288D0D97}"/>
              </a:ext>
            </a:extLst>
          </p:cNvPr>
          <p:cNvSpPr txBox="1"/>
          <p:nvPr/>
        </p:nvSpPr>
        <p:spPr>
          <a:xfrm>
            <a:off x="942975" y="5314950"/>
            <a:ext cx="5794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7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48A77F59-888A-4C29-96D3-2846BD9E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2" b="11009"/>
          <a:stretch/>
        </p:blipFill>
        <p:spPr>
          <a:xfrm>
            <a:off x="472244" y="762000"/>
            <a:ext cx="11244336" cy="520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9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6B09D0-1B85-4184-9466-D96A20CD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eorgia" panose="02040502050405020303" pitchFamily="18" charset="0"/>
              </a:rPr>
              <a:t>SOFTMAX  &amp;  CROSS  ENTROPY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59B4BBA-B85F-4224-B54F-82D09CEF74BF}"/>
              </a:ext>
            </a:extLst>
          </p:cNvPr>
          <p:cNvSpPr txBox="1"/>
          <p:nvPr/>
        </p:nvSpPr>
        <p:spPr>
          <a:xfrm>
            <a:off x="1719769" y="1857081"/>
            <a:ext cx="5746243" cy="12557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  for  Accuracy.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  on  Probability. </a:t>
            </a: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2524BD7-B8E5-45E2-9EBE-C0DEC47A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502" y="1990953"/>
            <a:ext cx="4849620" cy="4054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69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9EFB3C-7F26-43E9-9CD7-1730D1EEA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893"/>
            <a:ext cx="12188825" cy="685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A132D9-7870-48F5-B901-A3FE8DA4CB7C}"/>
              </a:ext>
            </a:extLst>
          </p:cNvPr>
          <p:cNvSpPr txBox="1"/>
          <p:nvPr/>
        </p:nvSpPr>
        <p:spPr>
          <a:xfrm>
            <a:off x="5762625" y="314325"/>
            <a:ext cx="4495800" cy="662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b="1" u="sng" dirty="0">
                <a:latin typeface="Georgia" panose="02040502050405020303" pitchFamily="18" charset="0"/>
                <a:cs typeface="Times New Roman" panose="02020603050405020304" pitchFamily="18" charset="0"/>
              </a:rPr>
              <a:t>TABLE OF CONTENTS</a:t>
            </a:r>
          </a:p>
          <a:p>
            <a:pPr>
              <a:lnSpc>
                <a:spcPct val="90000"/>
              </a:lnSpc>
            </a:pPr>
            <a:endParaRPr lang="en-IN" sz="24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classification is done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main concept used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CNN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RESNET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VGG16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snippet of the dataset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reprocessing (Augmentation)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(Full Connection)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Cross Entropy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model works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800100" lvl="1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289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6A642E-8F6B-4B58-BC5D-7DB42C4D79B4}"/>
              </a:ext>
            </a:extLst>
          </p:cNvPr>
          <p:cNvSpPr/>
          <p:nvPr/>
        </p:nvSpPr>
        <p:spPr>
          <a:xfrm>
            <a:off x="483064" y="1698171"/>
            <a:ext cx="11383347" cy="4885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B935D18-715C-41E8-8D21-714B277A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1" y="274638"/>
            <a:ext cx="10534650" cy="1020762"/>
          </a:xfrm>
        </p:spPr>
        <p:txBody>
          <a:bodyPr/>
          <a:lstStyle/>
          <a:p>
            <a:r>
              <a:rPr lang="en-GB" b="1" dirty="0">
                <a:latin typeface="Georgia" panose="02040502050405020303" pitchFamily="18" charset="0"/>
              </a:rPr>
              <a:t>SOFTMAX &amp; CROSS ENTROPY (Continued…)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46CC2E2-D5C5-4FEC-843F-723C09055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 t="17706"/>
          <a:stretch/>
        </p:blipFill>
        <p:spPr>
          <a:xfrm>
            <a:off x="6021573" y="2379305"/>
            <a:ext cx="5548238" cy="3769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4A339E1-DEA2-4F67-994A-077BBCECC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0" y="3102163"/>
            <a:ext cx="2306747" cy="2031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19CECC3-2299-490A-9828-489381BF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914" y="3445667"/>
            <a:ext cx="2767824" cy="640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AFC8E97-8285-43B3-A84F-CF270239E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183" y="4157134"/>
            <a:ext cx="2584928" cy="64013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C5E6D86-F7B1-4D98-9AC6-687153EF829A}"/>
              </a:ext>
            </a:extLst>
          </p:cNvPr>
          <p:cNvSpPr/>
          <p:nvPr/>
        </p:nvSpPr>
        <p:spPr>
          <a:xfrm>
            <a:off x="6204469" y="3564294"/>
            <a:ext cx="420266" cy="279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E58B0E4-F008-47E0-8E62-D68D8C9554D1}"/>
              </a:ext>
            </a:extLst>
          </p:cNvPr>
          <p:cNvSpPr txBox="1"/>
          <p:nvPr/>
        </p:nvSpPr>
        <p:spPr>
          <a:xfrm>
            <a:off x="6204469" y="3564294"/>
            <a:ext cx="47586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56ED039-1199-4413-B183-173D5040AA17}"/>
              </a:ext>
            </a:extLst>
          </p:cNvPr>
          <p:cNvSpPr/>
          <p:nvPr/>
        </p:nvSpPr>
        <p:spPr>
          <a:xfrm>
            <a:off x="6270171" y="4246983"/>
            <a:ext cx="410160" cy="3436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565C5D2-0ACA-4F2D-93D4-2479E15566E4}"/>
              </a:ext>
            </a:extLst>
          </p:cNvPr>
          <p:cNvSpPr txBox="1"/>
          <p:nvPr/>
        </p:nvSpPr>
        <p:spPr>
          <a:xfrm>
            <a:off x="6204469" y="4308697"/>
            <a:ext cx="58821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348228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81F74-7BD4-4D9D-B299-693AD424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Georgia" panose="02040502050405020303" pitchFamily="18" charset="0"/>
              </a:rPr>
              <a:t>HOW  THE  MODEL  WORKS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0EF566D-64A9-488A-B83A-57AB896D184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0"/>
          <a:stretch/>
        </p:blipFill>
        <p:spPr>
          <a:xfrm>
            <a:off x="696750" y="1640588"/>
            <a:ext cx="11236688" cy="487746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4C2B89A-0D4C-4885-8EC5-0B972C13E177}"/>
              </a:ext>
            </a:extLst>
          </p:cNvPr>
          <p:cNvSpPr/>
          <p:nvPr/>
        </p:nvSpPr>
        <p:spPr>
          <a:xfrm>
            <a:off x="6410131" y="3429000"/>
            <a:ext cx="3116424" cy="120831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0331F0C-1875-40C4-BD66-83E74184D6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4" y="2121936"/>
            <a:ext cx="1637500" cy="1442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C143144-9828-4DB5-9E04-27FD719CE245}"/>
              </a:ext>
            </a:extLst>
          </p:cNvPr>
          <p:cNvSpPr txBox="1"/>
          <p:nvPr/>
        </p:nvSpPr>
        <p:spPr>
          <a:xfrm>
            <a:off x="6437047" y="3429000"/>
            <a:ext cx="3313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Loggerhead Shrike (z</a:t>
            </a:r>
            <a:r>
              <a:rPr lang="en-IN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9B2CBF6-B58E-48CF-9991-D5130A1BFFAE}"/>
              </a:ext>
            </a:extLst>
          </p:cNvPr>
          <p:cNvCxnSpPr/>
          <p:nvPr/>
        </p:nvCxnSpPr>
        <p:spPr>
          <a:xfrm>
            <a:off x="9685175" y="3648268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3DE75A3-41CB-4D1A-9983-B567DECEF38D}"/>
              </a:ext>
            </a:extLst>
          </p:cNvPr>
          <p:cNvSpPr txBox="1"/>
          <p:nvPr/>
        </p:nvSpPr>
        <p:spPr>
          <a:xfrm>
            <a:off x="10273004" y="3429000"/>
            <a:ext cx="10077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3516BF-3A82-4BE1-8CA6-B02EDC1668E5}"/>
              </a:ext>
            </a:extLst>
          </p:cNvPr>
          <p:cNvSpPr txBox="1"/>
          <p:nvPr/>
        </p:nvSpPr>
        <p:spPr>
          <a:xfrm>
            <a:off x="6437047" y="4030824"/>
            <a:ext cx="308950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Grey Shrike  (z</a:t>
            </a:r>
            <a:r>
              <a:rPr lang="en-IN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C423A95-F07D-4851-9F7D-869CAC818207}"/>
              </a:ext>
            </a:extLst>
          </p:cNvPr>
          <p:cNvCxnSpPr/>
          <p:nvPr/>
        </p:nvCxnSpPr>
        <p:spPr>
          <a:xfrm>
            <a:off x="9685175" y="4217437"/>
            <a:ext cx="587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8B0E1B-1170-4FE4-8F22-47B5869F764E}"/>
              </a:ext>
            </a:extLst>
          </p:cNvPr>
          <p:cNvSpPr txBox="1"/>
          <p:nvPr/>
        </p:nvSpPr>
        <p:spPr>
          <a:xfrm>
            <a:off x="10273002" y="4030824"/>
            <a:ext cx="100770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34519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3F477-D446-4AB3-A3D8-6622BC37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eorgia" panose="02040502050405020303" pitchFamily="18" charset="0"/>
              </a:rPr>
              <a:t>FINAL  RESULTS </a:t>
            </a:r>
            <a:endParaRPr lang="en-GB" dirty="0">
              <a:latin typeface="Georgia" panose="02040502050405020303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04269"/>
              </p:ext>
            </p:extLst>
          </p:nvPr>
        </p:nvGraphicFramePr>
        <p:xfrm>
          <a:off x="1651819" y="2016689"/>
          <a:ext cx="9421189" cy="40342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3179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20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20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1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Algorithms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Testing Accuracy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(in %)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Training Accuracy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(in %)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4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 dirty="0">
                          <a:effectLst/>
                        </a:rPr>
                        <a:t>Convnet-1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52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85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77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 dirty="0">
                          <a:effectLst/>
                        </a:rPr>
                        <a:t>VGG16 With </a:t>
                      </a:r>
                      <a:r>
                        <a:rPr lang="en-US" sz="1800" dirty="0" err="1">
                          <a:effectLst/>
                        </a:rPr>
                        <a:t>ImageNet</a:t>
                      </a:r>
                      <a:r>
                        <a:rPr lang="en-US" sz="1800" dirty="0">
                          <a:effectLst/>
                        </a:rPr>
                        <a:t> weight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97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97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64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VGG16 Without ImageNet weight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52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52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1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ResNet-50 With ImageNet weight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>
                          <a:effectLst/>
                        </a:rPr>
                        <a:t>52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800" dirty="0">
                          <a:effectLst/>
                        </a:rPr>
                        <a:t>32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40138" y="270510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69FEBA-A1F6-4C40-B6BC-17548775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eorgia" panose="02040502050405020303" pitchFamily="18" charset="0"/>
              </a:rPr>
              <a:t>CONCLUSION </a:t>
            </a:r>
            <a:endParaRPr lang="en-GB" dirty="0">
              <a:latin typeface="Georgia" panose="02040502050405020303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C00474D1-BA24-4E74-B3FA-53241C7C5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786972"/>
              </p:ext>
            </p:extLst>
          </p:nvPr>
        </p:nvGraphicFramePr>
        <p:xfrm>
          <a:off x="1743323" y="1821730"/>
          <a:ext cx="926680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0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pen&#10;&#10;Description generated with high confidence">
            <a:extLst>
              <a:ext uri="{FF2B5EF4-FFF2-40B4-BE49-F238E27FC236}">
                <a16:creationId xmlns:a16="http://schemas.microsoft.com/office/drawing/2014/main" xmlns="" id="{5F7E1B7B-11FA-4E3B-B34A-A184AF99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2" y="429054"/>
            <a:ext cx="11927381" cy="608237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F797B34-AC9F-4528-B000-34CA6739E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7"/>
          <a:stretch/>
        </p:blipFill>
        <p:spPr>
          <a:xfrm>
            <a:off x="-323300" y="-1"/>
            <a:ext cx="12810576" cy="69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ABE584-B059-420D-A57B-DB227D2464E7}"/>
              </a:ext>
            </a:extLst>
          </p:cNvPr>
          <p:cNvSpPr txBox="1"/>
          <p:nvPr/>
        </p:nvSpPr>
        <p:spPr>
          <a:xfrm rot="-10800000" flipV="1">
            <a:off x="1683440" y="933469"/>
            <a:ext cx="3610098" cy="53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b="1" dirty="0">
                <a:latin typeface="Georgia" panose="02040502050405020303" pitchFamily="18" charset="0"/>
              </a:rPr>
              <a:t>OBJECTIVE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DDC6869C-4319-42DC-A56E-EA37C7B00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773969"/>
              </p:ext>
            </p:extLst>
          </p:nvPr>
        </p:nvGraphicFramePr>
        <p:xfrm>
          <a:off x="104775" y="1876425"/>
          <a:ext cx="11839575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HOW THE  CLASSIFICATION IS DONE 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5D1DED-438C-4159-9E6C-8998C43E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Based  on  images .</a:t>
            </a:r>
          </a:p>
          <a:p>
            <a:pPr>
              <a:buFont typeface="Wingdings" pitchFamily="34" charset="0"/>
              <a:buChar char="ü"/>
            </a:pPr>
            <a:endParaRPr lang="en-GB" sz="2800" dirty="0"/>
          </a:p>
          <a:p>
            <a:pPr marL="0" indent="0">
              <a:buNone/>
            </a:pPr>
            <a:r>
              <a:rPr lang="en-GB" sz="3200" b="1" dirty="0">
                <a:latin typeface="Georgia" panose="02040502050405020303" pitchFamily="18" charset="0"/>
              </a:rPr>
              <a:t>WHAT IS THE MAIN CONCEPT USED ? </a:t>
            </a:r>
          </a:p>
          <a:p>
            <a:pPr marL="0" indent="0">
              <a:buNone/>
            </a:pPr>
            <a:endParaRPr lang="en-GB" sz="3200" b="1" dirty="0">
              <a:latin typeface="Comic Sans M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or Convolutional  Neural  Network.</a:t>
            </a:r>
          </a:p>
          <a:p>
            <a:pPr marL="0" indent="0">
              <a:buNone/>
            </a:pPr>
            <a:endParaRPr lang="en-GB" sz="2800" b="1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WHAT  IS  CNN?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59A2933-0E65-456C-A594-3E224052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44" y="1820578"/>
            <a:ext cx="9901798" cy="4701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7"/>
            <a:ext cx="9143998" cy="1208929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ALGORITHMS  USED 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1" name="Picture 21" descr="A colorful bird perched on top of each other&#10;&#10;Description generated with high confidence">
            <a:extLst>
              <a:ext uri="{FF2B5EF4-FFF2-40B4-BE49-F238E27FC236}">
                <a16:creationId xmlns:a16="http://schemas.microsoft.com/office/drawing/2014/main" xmlns="" id="{CDE69A28-2DB1-44BF-BB9F-A5842FBD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597" y="1850643"/>
            <a:ext cx="2741602" cy="32509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1B9B686F-B34C-4C11-9C8B-CCBA8468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1076720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  Dataset  with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  WEIGHTS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:</a:t>
            </a:r>
          </a:p>
          <a:p>
            <a:pPr marL="0" indent="0"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VGG16 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  Dataset  without  </a:t>
            </a:r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 </a:t>
            </a:r>
          </a:p>
          <a:p>
            <a:pPr marL="0" indent="0">
              <a:buNone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VGG16</a:t>
            </a:r>
          </a:p>
          <a:p>
            <a:pPr marL="0" indent="0">
              <a:buNone/>
            </a:pP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2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WHAT  IS  RESNET 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FB878C-AB8E-4A97-A1D7-74161A681797}"/>
              </a:ext>
            </a:extLst>
          </p:cNvPr>
          <p:cNvSpPr txBox="1"/>
          <p:nvPr/>
        </p:nvSpPr>
        <p:spPr>
          <a:xfrm>
            <a:off x="1672662" y="1845297"/>
            <a:ext cx="6641269" cy="513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  Neural  Network.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  based  on  </a:t>
            </a:r>
            <a:r>
              <a:rPr 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pyramidal cells 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  cerebral  cortex.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  skip connections, or shortcuts  to jump over some layers.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 with  double or triple  layered skips  that contain  nonlinearities.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2800" b="1" dirty="0">
              <a:solidFill>
                <a:srgbClr val="FFFFFF"/>
              </a:solidFill>
            </a:endParaRP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C086D56-BB95-4590-B4D2-1D376687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931" y="1947810"/>
            <a:ext cx="3212667" cy="44756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7"/>
            <a:ext cx="9143998" cy="1106293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WHAT  IS  VGG16 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2F7E8E-AEEF-4D0E-B478-96F32CD23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1" y="1672975"/>
            <a:ext cx="11346382" cy="4989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26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463</Words>
  <Application>Microsoft Office PowerPoint</Application>
  <PresentationFormat>Custom</PresentationFormat>
  <Paragraphs>252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Chalkboard 16x9</vt:lpstr>
      <vt:lpstr>PowerPoint Presentation</vt:lpstr>
      <vt:lpstr>PowerPoint Presentation</vt:lpstr>
      <vt:lpstr>PowerPoint Presentation</vt:lpstr>
      <vt:lpstr>PowerPoint Presentation</vt:lpstr>
      <vt:lpstr>HOW THE  CLASSIFICATION IS DONE ?</vt:lpstr>
      <vt:lpstr>WHAT  IS  CNN?</vt:lpstr>
      <vt:lpstr>ALGORITHMS  USED </vt:lpstr>
      <vt:lpstr>WHAT  IS  RESNET ?</vt:lpstr>
      <vt:lpstr>WHAT  IS  VGG16 ?</vt:lpstr>
      <vt:lpstr>WHAT  IS  VGG16 ? (Continued…)</vt:lpstr>
      <vt:lpstr>PROPOSED MODEL</vt:lpstr>
      <vt:lpstr>STEPS  INVOLVED…</vt:lpstr>
      <vt:lpstr>THE  DATASET </vt:lpstr>
      <vt:lpstr>A SNIPPET OF THE DATASET </vt:lpstr>
      <vt:lpstr>PREPROCESSING (AUGMENTATION)</vt:lpstr>
      <vt:lpstr>FEATURE EXTRACTION </vt:lpstr>
      <vt:lpstr>FEATURE EXTRACTION (Continued…)</vt:lpstr>
      <vt:lpstr>DIFFERENT  FEATURE  MAPS </vt:lpstr>
      <vt:lpstr>FEATURE EXTRACTION (Continued…)</vt:lpstr>
      <vt:lpstr>FEATURE EXTRACTION (Continued…)</vt:lpstr>
      <vt:lpstr>FEATURE EXTRACTION (Continued…)</vt:lpstr>
      <vt:lpstr>FEATURE EXTRACTION (Continued…)</vt:lpstr>
      <vt:lpstr>FEATURE EXTRACTION (Continued…)</vt:lpstr>
      <vt:lpstr>FEATURE EXTRACTION (Continued…)</vt:lpstr>
      <vt:lpstr>FEATURE EXTRACTION (Continued…)</vt:lpstr>
      <vt:lpstr>CLASSIFIER (FULL  CONNECTION )</vt:lpstr>
      <vt:lpstr>STEPS INVOLVED…</vt:lpstr>
      <vt:lpstr>PowerPoint Presentation</vt:lpstr>
      <vt:lpstr>SOFTMAX  &amp;  CROSS  ENTROPY </vt:lpstr>
      <vt:lpstr>SOFTMAX &amp; CROSS ENTROPY (Continued…)</vt:lpstr>
      <vt:lpstr>HOW  THE  MODEL  WORKS</vt:lpstr>
      <vt:lpstr>FINAL  RESULTS </vt:lpstr>
      <vt:lpstr>CONCLUSION 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shashi</cp:lastModifiedBy>
  <cp:revision>702</cp:revision>
  <dcterms:created xsi:type="dcterms:W3CDTF">2020-06-13T15:36:10Z</dcterms:created>
  <dcterms:modified xsi:type="dcterms:W3CDTF">2020-06-18T15:58:10Z</dcterms:modified>
</cp:coreProperties>
</file>